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20"/>
  </p:notesMasterIdLst>
  <p:sldIdLst>
    <p:sldId id="278" r:id="rId2"/>
    <p:sldId id="284" r:id="rId3"/>
    <p:sldId id="257" r:id="rId4"/>
    <p:sldId id="258" r:id="rId5"/>
    <p:sldId id="259" r:id="rId6"/>
    <p:sldId id="260" r:id="rId7"/>
    <p:sldId id="263" r:id="rId8"/>
    <p:sldId id="262" r:id="rId9"/>
    <p:sldId id="261" r:id="rId10"/>
    <p:sldId id="269" r:id="rId11"/>
    <p:sldId id="280" r:id="rId12"/>
    <p:sldId id="286" r:id="rId13"/>
    <p:sldId id="264" r:id="rId14"/>
    <p:sldId id="276" r:id="rId15"/>
    <p:sldId id="270" r:id="rId16"/>
    <p:sldId id="281" r:id="rId17"/>
    <p:sldId id="285" r:id="rId18"/>
    <p:sldId id="283"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1AFF"/>
    <a:srgbClr val="FF9A46"/>
    <a:srgbClr val="004F00"/>
    <a:srgbClr val="CCFFCC"/>
    <a:srgbClr val="755BA9"/>
    <a:srgbClr val="3CBA26"/>
    <a:srgbClr val="FF33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1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D30FFC9A-6AAF-E143-AAA4-F4EC3D264599}" type="slidenum">
              <a:rPr lang="en-US"/>
              <a:pPr>
                <a:defRPr/>
              </a:pPr>
              <a:t>‹#›</a:t>
            </a:fld>
            <a:endParaRPr lang="en-US"/>
          </a:p>
        </p:txBody>
      </p:sp>
    </p:spTree>
    <p:extLst>
      <p:ext uri="{BB962C8B-B14F-4D97-AF65-F5344CB8AC3E}">
        <p14:creationId xmlns:p14="http://schemas.microsoft.com/office/powerpoint/2010/main" val="2560752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89C1D6-E4A6-AB4D-B388-05F0839D770F}" type="slidenum">
              <a:rPr lang="en-US" sz="1200">
                <a:cs typeface="Arial" charset="0"/>
              </a:rPr>
              <a:pPr eaLnBrk="1" hangingPunct="1"/>
              <a:t>1</a:t>
            </a:fld>
            <a:endParaRPr lang="en-US" sz="120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Welcome to Science Prof Online PowerPoint Resources!</a:t>
            </a:r>
          </a:p>
          <a:p>
            <a:pPr eaLnBrk="1" hangingPunct="1"/>
            <a:r>
              <a:rPr lang="en-US">
                <a:latin typeface="Arial" charset="0"/>
              </a:rPr>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FE5B57-E3E1-7341-A4B3-3DA56D6B4886}" type="slidenum">
              <a:rPr lang="en-US" sz="1200"/>
              <a:pPr eaLnBrk="1" hangingPunct="1"/>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423F6A-2FAA-3843-B337-41A07745E294}" type="slidenum">
              <a:rPr lang="en-US" sz="1200"/>
              <a:pPr eaLnBrk="1" hangingPunct="1"/>
              <a:t>11</a:t>
            </a:fld>
            <a:endParaRPr 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rPr>
              <a:t>Mixture</a:t>
            </a:r>
          </a:p>
          <a:p>
            <a:pPr eaLnBrk="1" hangingPunct="1"/>
            <a:endParaRPr lang="en-US">
              <a:latin typeface="Arial" charset="0"/>
            </a:endParaRPr>
          </a:p>
          <a:p>
            <a:pPr eaLnBrk="1" hangingPunct="1"/>
            <a:r>
              <a:rPr lang="en-US">
                <a:latin typeface="Arial" charset="0"/>
              </a:rPr>
              <a:t>Compound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0773FD-5870-844C-ADEE-62CAB23E201C}" type="slidenum">
              <a:rPr lang="en-US" sz="1200"/>
              <a:pPr eaLnBrk="1" hangingPunct="1"/>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FDC93B-1E78-9B4A-B317-1EF1C6BD7774}" type="slidenum">
              <a:rPr lang="en-US" sz="1200"/>
              <a:pPr eaLnBrk="1" hangingPunct="1"/>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D8A495-53B3-5C4D-855F-76173E6FD289}" type="slidenum">
              <a:rPr lang="en-US" sz="1200"/>
              <a:pPr eaLnBrk="1" hangingPunct="1"/>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64C8F4-65FE-424A-888D-AA4D82A4FC28}" type="slidenum">
              <a:rPr lang="en-US" sz="1200"/>
              <a:pPr eaLnBrk="1" hangingPunct="1"/>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F99A70-343F-AC4E-8208-64F01EAAB95F}" type="slidenum">
              <a:rPr lang="en-US" sz="1200"/>
              <a:pPr eaLnBrk="1" hangingPunct="1"/>
              <a:t>17</a:t>
            </a:fld>
            <a:endParaRPr lang="en-US" sz="1200"/>
          </a:p>
        </p:txBody>
      </p:sp>
      <p:sp>
        <p:nvSpPr>
          <p:cNvPr id="49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16477E6-886F-AF45-97B2-805EB53365B1}" type="slidenum">
              <a:rPr lang="en-US" sz="1200">
                <a:latin typeface="Calibri" charset="0"/>
              </a:rPr>
              <a:pPr algn="r" eaLnBrk="1" hangingPunct="1"/>
              <a:t>17</a:t>
            </a:fld>
            <a:endParaRPr lang="en-US" sz="1200">
              <a:latin typeface="Calibri"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37AD1C-8042-D34E-91D5-1454A011E9F7}" type="slidenum">
              <a:rPr lang="en-US" sz="1200"/>
              <a:pPr eaLnBrk="1" hangingPunct="1"/>
              <a:t>18</a:t>
            </a:fld>
            <a:endParaRPr lang="en-US" sz="1200"/>
          </a:p>
        </p:txBody>
      </p:sp>
      <p:sp>
        <p:nvSpPr>
          <p:cNvPr id="51202" name="Rectangle 2"/>
          <p:cNvSpPr>
            <a:spLocks noGrp="1" noRot="1" noChangeAspect="1" noChangeArrowheads="1" noTextEdit="1"/>
          </p:cNvSpPr>
          <p:nvPr>
            <p:ph type="sldImg"/>
          </p:nvPr>
        </p:nvSpPr>
        <p:spPr>
          <a:xfrm>
            <a:off x="1146175" y="685800"/>
            <a:ext cx="4570413" cy="3429000"/>
          </a:xfrm>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261167-5863-B74A-A16D-908A09919F15}" type="slidenum">
              <a:rPr lang="en-US" sz="1200"/>
              <a:pPr eaLnBrk="1" hangingPunct="1"/>
              <a:t>2</a:t>
            </a:fld>
            <a:endParaRPr lang="en-US" sz="1200"/>
          </a:p>
        </p:txBody>
      </p:sp>
      <p:sp>
        <p:nvSpPr>
          <p:cNvPr id="18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4968B711-C053-144B-974F-70A65D016815}" type="slidenum">
              <a:rPr lang="en-US" sz="1200">
                <a:latin typeface="Calibri" charset="0"/>
              </a:rPr>
              <a:pPr algn="r" eaLnBrk="1" hangingPunct="1"/>
              <a:t>2</a:t>
            </a:fld>
            <a:endParaRPr lang="en-US" sz="1200">
              <a:latin typeface="Calibri"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FB2A41-1600-E94D-B8B3-A6E5B0A6BA89}" type="slidenum">
              <a:rPr lang="en-US" sz="1200"/>
              <a:pPr eaLnBrk="1" hangingPunct="1"/>
              <a:t>3</a:t>
            </a:fld>
            <a:endParaRPr lang="en-US" sz="1200"/>
          </a:p>
        </p:txBody>
      </p:sp>
      <p:sp>
        <p:nvSpPr>
          <p:cNvPr id="20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64A39B5-ED59-5244-B8BB-F45936A35D7E}" type="slidenum">
              <a:rPr lang="en-US" sz="1200">
                <a:latin typeface="Calibri" charset="0"/>
              </a:rPr>
              <a:pPr algn="r" eaLnBrk="1" hangingPunct="1"/>
              <a:t>3</a:t>
            </a:fld>
            <a:endParaRPr lang="en-US" sz="1200">
              <a:latin typeface="Calibri"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9AF3B7-6B96-D343-8FB2-99992EFB2710}"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ACA1C1-0A89-BE43-9182-76B574EBCB4A}"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00F4F3-BC40-D649-BA78-ADAEDBF00606}" type="slidenum">
              <a:rPr lang="en-US" sz="120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78B375-8A51-EF4A-8CC4-44077BB340CE}"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2A75BA-97D5-3443-89FA-C421C8FAA451}" type="slidenum">
              <a:rPr lang="en-US" sz="1200"/>
              <a:pPr eaLnBrk="1" hangingPunct="1"/>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EA1726-5BEC-694D-BEC3-6E368B56BA8D}" type="slidenum">
              <a:rPr lang="en-US" sz="1200"/>
              <a:pP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27F06A-3C03-904C-9092-0AD24550D483}" type="slidenum">
              <a:rPr lang="en-US"/>
              <a:pPr>
                <a:defRPr/>
              </a:pPr>
              <a:t>‹#›</a:t>
            </a:fld>
            <a:endParaRPr lang="en-US"/>
          </a:p>
        </p:txBody>
      </p:sp>
    </p:spTree>
    <p:extLst>
      <p:ext uri="{BB962C8B-B14F-4D97-AF65-F5344CB8AC3E}">
        <p14:creationId xmlns:p14="http://schemas.microsoft.com/office/powerpoint/2010/main" val="2330994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ACDDBD-B55F-F54D-AD03-E4B3C7A75EFC}" type="slidenum">
              <a:rPr lang="en-US"/>
              <a:pPr>
                <a:defRPr/>
              </a:pPr>
              <a:t>‹#›</a:t>
            </a:fld>
            <a:endParaRPr lang="en-US"/>
          </a:p>
        </p:txBody>
      </p:sp>
    </p:spTree>
    <p:extLst>
      <p:ext uri="{BB962C8B-B14F-4D97-AF65-F5344CB8AC3E}">
        <p14:creationId xmlns:p14="http://schemas.microsoft.com/office/powerpoint/2010/main" val="67202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07DB8A-F744-E444-A6EF-A92C7876EB1F}" type="slidenum">
              <a:rPr lang="en-US"/>
              <a:pPr>
                <a:defRPr/>
              </a:pPr>
              <a:t>‹#›</a:t>
            </a:fld>
            <a:endParaRPr lang="en-US"/>
          </a:p>
        </p:txBody>
      </p:sp>
    </p:spTree>
    <p:extLst>
      <p:ext uri="{BB962C8B-B14F-4D97-AF65-F5344CB8AC3E}">
        <p14:creationId xmlns:p14="http://schemas.microsoft.com/office/powerpoint/2010/main" val="2160406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012312C-E6A0-C54C-92FE-D1F46911E6CD}" type="slidenum">
              <a:rPr lang="en-US"/>
              <a:pPr>
                <a:defRPr/>
              </a:pPr>
              <a:t>‹#›</a:t>
            </a:fld>
            <a:endParaRPr lang="en-US"/>
          </a:p>
        </p:txBody>
      </p:sp>
    </p:spTree>
    <p:extLst>
      <p:ext uri="{BB962C8B-B14F-4D97-AF65-F5344CB8AC3E}">
        <p14:creationId xmlns:p14="http://schemas.microsoft.com/office/powerpoint/2010/main" val="48854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8D2F76-0278-7B4B-A96C-D279C3D3D369}" type="slidenum">
              <a:rPr lang="en-US"/>
              <a:pPr>
                <a:defRPr/>
              </a:pPr>
              <a:t>‹#›</a:t>
            </a:fld>
            <a:endParaRPr lang="en-US"/>
          </a:p>
        </p:txBody>
      </p:sp>
    </p:spTree>
    <p:extLst>
      <p:ext uri="{BB962C8B-B14F-4D97-AF65-F5344CB8AC3E}">
        <p14:creationId xmlns:p14="http://schemas.microsoft.com/office/powerpoint/2010/main" val="132309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E7F841-45D0-2846-9F4B-AD0F28797DB3}" type="slidenum">
              <a:rPr lang="en-US"/>
              <a:pPr>
                <a:defRPr/>
              </a:pPr>
              <a:t>‹#›</a:t>
            </a:fld>
            <a:endParaRPr lang="en-US"/>
          </a:p>
        </p:txBody>
      </p:sp>
    </p:spTree>
    <p:extLst>
      <p:ext uri="{BB962C8B-B14F-4D97-AF65-F5344CB8AC3E}">
        <p14:creationId xmlns:p14="http://schemas.microsoft.com/office/powerpoint/2010/main" val="16765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C45217-AA5E-9444-9699-43F831E72F45}" type="slidenum">
              <a:rPr lang="en-US"/>
              <a:pPr>
                <a:defRPr/>
              </a:pPr>
              <a:t>‹#›</a:t>
            </a:fld>
            <a:endParaRPr lang="en-US"/>
          </a:p>
        </p:txBody>
      </p:sp>
    </p:spTree>
    <p:extLst>
      <p:ext uri="{BB962C8B-B14F-4D97-AF65-F5344CB8AC3E}">
        <p14:creationId xmlns:p14="http://schemas.microsoft.com/office/powerpoint/2010/main" val="199015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9BBB80-2EC4-DB41-9159-78A88F1963D8}" type="slidenum">
              <a:rPr lang="en-US"/>
              <a:pPr>
                <a:defRPr/>
              </a:pPr>
              <a:t>‹#›</a:t>
            </a:fld>
            <a:endParaRPr lang="en-US"/>
          </a:p>
        </p:txBody>
      </p:sp>
    </p:spTree>
    <p:extLst>
      <p:ext uri="{BB962C8B-B14F-4D97-AF65-F5344CB8AC3E}">
        <p14:creationId xmlns:p14="http://schemas.microsoft.com/office/powerpoint/2010/main" val="357196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9DED7A-C2C5-A449-B5E1-27A87A95077F}" type="slidenum">
              <a:rPr lang="en-US"/>
              <a:pPr>
                <a:defRPr/>
              </a:pPr>
              <a:t>‹#›</a:t>
            </a:fld>
            <a:endParaRPr lang="en-US"/>
          </a:p>
        </p:txBody>
      </p:sp>
    </p:spTree>
    <p:extLst>
      <p:ext uri="{BB962C8B-B14F-4D97-AF65-F5344CB8AC3E}">
        <p14:creationId xmlns:p14="http://schemas.microsoft.com/office/powerpoint/2010/main" val="368865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DDC7E9-52BB-B240-82B5-267E588642AE}" type="slidenum">
              <a:rPr lang="en-US"/>
              <a:pPr>
                <a:defRPr/>
              </a:pPr>
              <a:t>‹#›</a:t>
            </a:fld>
            <a:endParaRPr lang="en-US"/>
          </a:p>
        </p:txBody>
      </p:sp>
    </p:spTree>
    <p:extLst>
      <p:ext uri="{BB962C8B-B14F-4D97-AF65-F5344CB8AC3E}">
        <p14:creationId xmlns:p14="http://schemas.microsoft.com/office/powerpoint/2010/main" val="188414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CC0331-E0E0-7E45-9B99-3F848E0C2855}" type="slidenum">
              <a:rPr lang="en-US"/>
              <a:pPr>
                <a:defRPr/>
              </a:pPr>
              <a:t>‹#›</a:t>
            </a:fld>
            <a:endParaRPr lang="en-US"/>
          </a:p>
        </p:txBody>
      </p:sp>
    </p:spTree>
    <p:extLst>
      <p:ext uri="{BB962C8B-B14F-4D97-AF65-F5344CB8AC3E}">
        <p14:creationId xmlns:p14="http://schemas.microsoft.com/office/powerpoint/2010/main" val="244375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11B359-6E17-A440-A536-40D53CF92983}" type="slidenum">
              <a:rPr lang="en-US"/>
              <a:pPr>
                <a:defRPr/>
              </a:pPr>
              <a:t>‹#›</a:t>
            </a:fld>
            <a:endParaRPr lang="en-US"/>
          </a:p>
        </p:txBody>
      </p:sp>
    </p:spTree>
    <p:extLst>
      <p:ext uri="{BB962C8B-B14F-4D97-AF65-F5344CB8AC3E}">
        <p14:creationId xmlns:p14="http://schemas.microsoft.com/office/powerpoint/2010/main" val="14487317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0FC856A1-6E04-B745-9EDA-187003491A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mailto:info@scienceprofonline.com"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FofPjj7v414" TargetMode="External"/><Relationship Id="rId4" Type="http://schemas.openxmlformats.org/officeDocument/2006/relationships/image" Target="../media/image16.png"/><Relationship Id="rId5" Type="http://schemas.openxmlformats.org/officeDocument/2006/relationships/hyperlink" Target="http://www.smm.org/buzz/media/images/2004-04.jpg" TargetMode="External"/><Relationship Id="rId6" Type="http://schemas.openxmlformats.org/officeDocument/2006/relationships/image" Target="../media/image17.jpeg"/><Relationship Id="rId7" Type="http://schemas.openxmlformats.org/officeDocument/2006/relationships/hyperlink" Target="https://www.youtube.com/watch?v=cL6I1O1YHH0"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wmf"/><Relationship Id="rId3" Type="http://schemas.openxmlformats.org/officeDocument/2006/relationships/hyperlink" Target="http://www.scienceprofonline.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Lightning_over_Oradea_Romania_zoom.jpg" TargetMode="External"/><Relationship Id="rId4" Type="http://schemas.openxmlformats.org/officeDocument/2006/relationships/hyperlink" Target="http://www.scienceprofonline.com/" TargetMode="External"/><Relationship Id="rId5" Type="http://schemas.openxmlformats.org/officeDocument/2006/relationships/image" Target="../media/image19.jp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www.scienceprofonline.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20.jpg"/><Relationship Id="rId5" Type="http://schemas.openxmlformats.org/officeDocument/2006/relationships/hyperlink" Target="http://en.wikipedia.org/wiki/Potential_energy%23mediaviewer/File:Mediaeval_archery_reenactment.jpg"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wmf"/><Relationship Id="rId7"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Energy_and_life.svg" TargetMode="External"/><Relationship Id="rId4" Type="http://schemas.openxmlformats.org/officeDocument/2006/relationships/hyperlink" Target="http://www.scienceprofonline.com/" TargetMode="External"/><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hyperlink" Target="http://www.chem4kids.com/files/matter_intro.html" TargetMode="External"/><Relationship Id="rId4" Type="http://schemas.openxmlformats.org/officeDocument/2006/relationships/hyperlink" Target="http://www.scienceprofonline.com/vcbc/inorganic-chemistry-main.html" TargetMode="External"/><Relationship Id="rId5" Type="http://schemas.openxmlformats.org/officeDocument/2006/relationships/hyperlink" Target="http://www.scienceprofonline.com/" TargetMode="External"/><Relationship Id="rId6" Type="http://schemas.openxmlformats.org/officeDocument/2006/relationships/hyperlink" Target="http://www.youtube.com/watch?v=K5aEgt6i7UA&amp;NR=1" TargetMode="External"/><Relationship Id="rId7" Type="http://schemas.openxmlformats.org/officeDocument/2006/relationships/hyperlink" Target="http://www.chem4kids.com/" TargetMode="External"/><Relationship Id="rId8" Type="http://schemas.openxmlformats.org/officeDocument/2006/relationships/hyperlink" Target="http://www.youtube.com/watch?v=WVE90vGS9ps" TargetMode="External"/><Relationship Id="rId9" Type="http://schemas.openxmlformats.org/officeDocument/2006/relationships/hyperlink" Target="http://www.youtube.com/watch?v=c0QKUWg6f1I&amp;feature=related" TargetMode="External"/><Relationship Id="rId10" Type="http://schemas.openxmlformats.org/officeDocument/2006/relationships/image" Target="../media/image26.w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2.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commons.wikimedia.org/wiki/File:Earth_Eastern_Hemisphere.jpg"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4.jpeg"/><Relationship Id="rId5" Type="http://schemas.openxmlformats.org/officeDocument/2006/relationships/hyperlink" Target="http://en.wikipedia.org/wiki/File:Chemicals_in_flasks.jpg" TargetMode="External"/><Relationship Id="rId6" Type="http://schemas.openxmlformats.org/officeDocument/2006/relationships/hyperlink" Target="http://www.universetoday.com/56637/atom-model/" TargetMode="External"/><Relationship Id="rId7"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commons.wikimedia.org/wiki/File:States_of_matter_En.svg"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imagine.gsfc.nasa.gov/docs/teachers/lessons/xray_spectra/background-elements.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hyperlink" Target="http://commons.wikimedia.org/wiki/File:White_Marshmallows.jpg" TargetMode="External"/><Relationship Id="rId5" Type="http://schemas.openxmlformats.org/officeDocument/2006/relationships/hyperlink" Target="http://commons.wikimedia.org/wiki/File:Aluminium-4.jpg" TargetMode="External"/><Relationship Id="rId6" Type="http://schemas.openxmlformats.org/officeDocument/2006/relationships/hyperlink" Target="http://commons.wikimedia.org/wiki/File:NatCopper.jpg" TargetMode="External"/><Relationship Id="rId7" Type="http://schemas.openxmlformats.org/officeDocument/2006/relationships/hyperlink" Target="http://commons.wikimedia.org/wiki/File:Gold_Bars.jpg" TargetMode="External"/><Relationship Id="rId8" Type="http://schemas.openxmlformats.org/officeDocument/2006/relationships/image" Target="../media/image8.jpeg"/><Relationship Id="rId9" Type="http://schemas.openxmlformats.org/officeDocument/2006/relationships/image" Target="../media/image9.jpg"/><Relationship Id="rId10" Type="http://schemas.openxmlformats.org/officeDocument/2006/relationships/image" Target="../media/image10.jpg"/><Relationship Id="rId11" Type="http://schemas.openxmlformats.org/officeDocument/2006/relationships/image" Target="../media/image11.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hyperlink" Target="http://commons.wikimedia.org/wiki/File:Melting_icecubes.gif" TargetMode="External"/><Relationship Id="rId5" Type="http://schemas.openxmlformats.org/officeDocument/2006/relationships/hyperlink" Target="http://www.scienceprofonline.com/" TargetMode="External"/><Relationship Id="rId6" Type="http://schemas.openxmlformats.org/officeDocument/2006/relationships/image" Target="../media/image13.gi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hyperlink" Target="http://commons.wikimedia.org/wiki/File:Fire.JPG"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a:solidFill>
                  <a:schemeClr val="tx2"/>
                </a:solidFill>
                <a:latin typeface="Comic Sans MS" charset="0"/>
              </a:rPr>
              <a:t>About </a:t>
            </a:r>
            <a:r>
              <a:rPr lang="en-US" sz="2800" b="1">
                <a:solidFill>
                  <a:schemeClr val="tx2"/>
                </a:solidFill>
                <a:latin typeface="Comic Sans MS" charset="0"/>
                <a:hlinkClick r:id="rId4"/>
              </a:rPr>
              <a:t>Science Prof Online</a:t>
            </a:r>
            <a:r>
              <a:rPr lang="en-US" sz="2800" b="1">
                <a:solidFill>
                  <a:schemeClr val="tx2"/>
                </a:solidFill>
                <a:latin typeface="Comic Sans MS" charset="0"/>
              </a:rPr>
              <a:t> </a:t>
            </a:r>
          </a:p>
          <a:p>
            <a:pPr algn="ctr"/>
            <a:r>
              <a:rPr lang="en-US" sz="2800" b="1">
                <a:solidFill>
                  <a:schemeClr val="tx2"/>
                </a:solidFill>
                <a:latin typeface="Comic Sans MS" charset="0"/>
              </a:rPr>
              <a:t>PowerPoint Resources</a:t>
            </a:r>
          </a:p>
        </p:txBody>
      </p:sp>
      <p:sp>
        <p:nvSpPr>
          <p:cNvPr id="15363"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buFontTx/>
              <a:buChar char="•"/>
            </a:pPr>
            <a:r>
              <a:rPr lang="en-US" sz="1400">
                <a:latin typeface="Comic Sans MS" charset="0"/>
              </a:rPr>
              <a:t> </a:t>
            </a:r>
            <a:r>
              <a:rPr lang="en-US" sz="1200">
                <a:latin typeface="Comic Sans MS"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nSpc>
                <a:spcPct val="80000"/>
              </a:lnSpc>
              <a:spcBef>
                <a:spcPct val="20000"/>
              </a:spcBef>
              <a:buFontTx/>
              <a:buChar char="•"/>
            </a:pPr>
            <a:endParaRPr lang="en-US" sz="1200">
              <a:latin typeface="Comic Sans MS" charset="0"/>
            </a:endParaRPr>
          </a:p>
          <a:p>
            <a:pPr>
              <a:lnSpc>
                <a:spcPct val="80000"/>
              </a:lnSpc>
              <a:spcBef>
                <a:spcPct val="20000"/>
              </a:spcBef>
              <a:buFontTx/>
              <a:buChar char="•"/>
            </a:pPr>
            <a:r>
              <a:rPr lang="en-US" sz="1200">
                <a:latin typeface="Comic Sans MS"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a:lnSpc>
                <a:spcPct val="80000"/>
              </a:lnSpc>
              <a:spcBef>
                <a:spcPct val="20000"/>
              </a:spcBef>
              <a:buFontTx/>
              <a:buChar char="•"/>
            </a:pPr>
            <a:endParaRPr lang="en-US" sz="1200">
              <a:latin typeface="Comic Sans MS" charset="0"/>
            </a:endParaRPr>
          </a:p>
          <a:p>
            <a:pPr>
              <a:lnSpc>
                <a:spcPct val="80000"/>
              </a:lnSpc>
              <a:spcBef>
                <a:spcPct val="20000"/>
              </a:spcBef>
              <a:buFontTx/>
              <a:buChar char="•"/>
            </a:pPr>
            <a:r>
              <a:rPr lang="en-US" sz="1200">
                <a:latin typeface="Comic Sans MS" charset="0"/>
              </a:rPr>
              <a:t> Many SPO PowerPoints are available in a variety of formats, such as fully editable PowerPoint files, as well as uneditable versions in smaller file sizes, such as PowerPoint Shows and Portable Document Format (.pdf), for ease of printing.</a:t>
            </a:r>
          </a:p>
          <a:p>
            <a:pPr>
              <a:lnSpc>
                <a:spcPct val="80000"/>
              </a:lnSpc>
              <a:spcBef>
                <a:spcPct val="20000"/>
              </a:spcBef>
              <a:buFontTx/>
              <a:buChar char="•"/>
            </a:pPr>
            <a:endParaRPr lang="en-US" sz="1200">
              <a:latin typeface="Comic Sans MS" charset="0"/>
            </a:endParaRPr>
          </a:p>
          <a:p>
            <a:pPr>
              <a:lnSpc>
                <a:spcPct val="80000"/>
              </a:lnSpc>
              <a:spcBef>
                <a:spcPct val="20000"/>
              </a:spcBef>
              <a:buFontTx/>
              <a:buChar char="•"/>
            </a:pPr>
            <a:r>
              <a:rPr lang="en-US" sz="1200">
                <a:latin typeface="Comic Sans MS" charset="0"/>
              </a:rPr>
              <a:t> Images used on this resource, and on the SPO website are, wherever possible, credited and linked to their source. Any words underlined and appearing in blue are links that can be clicked on for more information. PowerPoints must be viewed in </a:t>
            </a:r>
            <a:r>
              <a:rPr lang="en-US" sz="1200" i="1">
                <a:latin typeface="Comic Sans MS" charset="0"/>
              </a:rPr>
              <a:t>slide show mode </a:t>
            </a:r>
            <a:r>
              <a:rPr lang="en-US" sz="1200">
                <a:latin typeface="Comic Sans MS" charset="0"/>
              </a:rPr>
              <a:t>to use the hyperlinks directly.</a:t>
            </a:r>
          </a:p>
          <a:p>
            <a:pPr>
              <a:lnSpc>
                <a:spcPct val="80000"/>
              </a:lnSpc>
              <a:spcBef>
                <a:spcPct val="20000"/>
              </a:spcBef>
            </a:pPr>
            <a:endParaRPr lang="en-US" sz="1200">
              <a:latin typeface="Comic Sans MS" charset="0"/>
            </a:endParaRPr>
          </a:p>
          <a:p>
            <a:pPr>
              <a:lnSpc>
                <a:spcPct val="80000"/>
              </a:lnSpc>
              <a:spcBef>
                <a:spcPct val="20000"/>
              </a:spcBef>
              <a:buFontTx/>
              <a:buChar char="•"/>
            </a:pPr>
            <a:r>
              <a:rPr lang="en-US" sz="1200">
                <a:latin typeface="Comic Sans MS" charset="0"/>
              </a:rPr>
              <a:t> Several helpful links to fun and interactive learning tools are included throughout the PPT and on the Smart Links slide, near the end of each presentation. You must be in </a:t>
            </a:r>
            <a:r>
              <a:rPr lang="en-US" sz="1200" i="1">
                <a:latin typeface="Comic Sans MS" charset="0"/>
              </a:rPr>
              <a:t>slide show mode </a:t>
            </a:r>
            <a:r>
              <a:rPr lang="en-US" sz="1200">
                <a:latin typeface="Comic Sans MS" charset="0"/>
              </a:rPr>
              <a:t>to utilize hyperlinks and animations.</a:t>
            </a:r>
          </a:p>
          <a:p>
            <a:pPr>
              <a:lnSpc>
                <a:spcPct val="80000"/>
              </a:lnSpc>
              <a:spcBef>
                <a:spcPct val="20000"/>
              </a:spcBef>
            </a:pPr>
            <a:r>
              <a:rPr lang="en-US" sz="1200">
                <a:latin typeface="Comic Sans MS" charset="0"/>
              </a:rPr>
              <a:t>	</a:t>
            </a:r>
          </a:p>
          <a:p>
            <a:pPr>
              <a:lnSpc>
                <a:spcPct val="80000"/>
              </a:lnSpc>
              <a:spcBef>
                <a:spcPct val="20000"/>
              </a:spcBef>
              <a:buFontTx/>
              <a:buChar char="•"/>
            </a:pPr>
            <a:r>
              <a:rPr lang="en-US" sz="1200">
                <a:latin typeface="Comic Sans MS" charset="0"/>
              </a:rPr>
              <a:t>This digital resource is licensed under Creative Commons </a:t>
            </a:r>
            <a:r>
              <a:rPr lang="en-US" sz="1100">
                <a:latin typeface="Comic Sans MS" charset="0"/>
              </a:rPr>
              <a:t>Attribution-ShareAlike 3.0:</a:t>
            </a:r>
          </a:p>
          <a:p>
            <a:pPr>
              <a:lnSpc>
                <a:spcPct val="80000"/>
              </a:lnSpc>
              <a:spcBef>
                <a:spcPct val="20000"/>
              </a:spcBef>
            </a:pPr>
            <a:r>
              <a:rPr lang="en-US" sz="1100">
                <a:latin typeface="Comic Sans MS" charset="0"/>
              </a:rPr>
              <a:t>  </a:t>
            </a:r>
            <a:r>
              <a:rPr lang="en-US" sz="1100">
                <a:latin typeface="Comic Sans MS" charset="0"/>
                <a:hlinkClick r:id="rId5"/>
              </a:rPr>
              <a:t>http://creativecommons.org/licenses/by-sa/3.0/</a:t>
            </a:r>
            <a:r>
              <a:rPr lang="en-US" sz="1100">
                <a:latin typeface="Comic Sans MS" charset="0"/>
              </a:rPr>
              <a:t>	                 </a:t>
            </a:r>
            <a:endParaRPr lang="en-US" sz="1200">
              <a:latin typeface="Comic Sans MS" charset="0"/>
            </a:endParaRPr>
          </a:p>
        </p:txBody>
      </p:sp>
      <p:sp>
        <p:nvSpPr>
          <p:cNvPr id="15364"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spcBef>
                <a:spcPct val="20000"/>
              </a:spcBef>
            </a:pPr>
            <a:r>
              <a:rPr lang="en-US" sz="1200">
                <a:latin typeface="Comic Sans MS" charset="0"/>
                <a:cs typeface="Arial" charset="0"/>
              </a:rPr>
              <a:t>Alicia Cepaitis, MS</a:t>
            </a:r>
          </a:p>
          <a:p>
            <a:pPr eaLnBrk="1" hangingPunct="1">
              <a:lnSpc>
                <a:spcPct val="80000"/>
              </a:lnSpc>
              <a:spcBef>
                <a:spcPct val="20000"/>
              </a:spcBef>
            </a:pPr>
            <a:r>
              <a:rPr lang="en-US" sz="1200">
                <a:latin typeface="Comic Sans MS" charset="0"/>
                <a:cs typeface="Arial" charset="0"/>
              </a:rPr>
              <a:t>Chief Creative Nerd</a:t>
            </a:r>
          </a:p>
          <a:p>
            <a:pPr eaLnBrk="1" hangingPunct="1">
              <a:lnSpc>
                <a:spcPct val="80000"/>
              </a:lnSpc>
              <a:spcBef>
                <a:spcPct val="20000"/>
              </a:spcBef>
            </a:pPr>
            <a:r>
              <a:rPr lang="en-US" sz="1200">
                <a:latin typeface="Comic Sans MS" charset="0"/>
                <a:cs typeface="Arial" charset="0"/>
              </a:rPr>
              <a:t>Science Prof Online</a:t>
            </a:r>
          </a:p>
          <a:p>
            <a:pPr eaLnBrk="1" hangingPunct="1">
              <a:lnSpc>
                <a:spcPct val="80000"/>
              </a:lnSpc>
              <a:spcBef>
                <a:spcPct val="20000"/>
              </a:spcBef>
            </a:pPr>
            <a:r>
              <a:rPr lang="en-US" sz="1200">
                <a:latin typeface="Comic Sans MS" charset="0"/>
                <a:cs typeface="Arial" charset="0"/>
              </a:rPr>
              <a:t>Online Education Resources, LLC</a:t>
            </a:r>
          </a:p>
          <a:p>
            <a:pPr eaLnBrk="1" hangingPunct="1">
              <a:lnSpc>
                <a:spcPct val="80000"/>
              </a:lnSpc>
              <a:spcBef>
                <a:spcPct val="20000"/>
              </a:spcBef>
            </a:pPr>
            <a:r>
              <a:rPr lang="en-US" sz="1200">
                <a:latin typeface="Comic Sans MS" charset="0"/>
                <a:cs typeface="Arial" charset="0"/>
                <a:hlinkClick r:id="rId6"/>
              </a:rPr>
              <a:t>alicia@scienceprofonline.com</a:t>
            </a:r>
            <a:endParaRPr lang="en-US" sz="1200">
              <a:latin typeface="Comic Sans MS" charset="0"/>
              <a:cs typeface="Arial" charset="0"/>
            </a:endParaRPr>
          </a:p>
        </p:txBody>
      </p:sp>
      <p:sp>
        <p:nvSpPr>
          <p:cNvPr id="1536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a:latin typeface="Comic Sans MS" charset="0"/>
                <a:cs typeface="Arial" charset="0"/>
              </a:rPr>
              <a:t>Image: Compound microscope objectives, T. Port</a:t>
            </a:r>
          </a:p>
        </p:txBody>
      </p:sp>
      <p:sp>
        <p:nvSpPr>
          <p:cNvPr id="1536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spcBef>
                <a:spcPct val="20000"/>
              </a:spcBef>
            </a:pPr>
            <a:r>
              <a:rPr lang="en-US" sz="1200">
                <a:latin typeface="Comic Sans MS" charset="0"/>
                <a:cs typeface="Arial" charset="0"/>
              </a:rPr>
              <a:t>Tami Port, MS</a:t>
            </a:r>
          </a:p>
          <a:p>
            <a:pPr eaLnBrk="1" hangingPunct="1">
              <a:lnSpc>
                <a:spcPct val="80000"/>
              </a:lnSpc>
              <a:spcBef>
                <a:spcPct val="20000"/>
              </a:spcBef>
            </a:pPr>
            <a:r>
              <a:rPr lang="en-US" sz="1200">
                <a:latin typeface="Comic Sans MS" charset="0"/>
                <a:cs typeface="Arial" charset="0"/>
              </a:rPr>
              <a:t>Creator of Science Prof Online</a:t>
            </a:r>
          </a:p>
          <a:p>
            <a:pPr eaLnBrk="1" hangingPunct="1">
              <a:lnSpc>
                <a:spcPct val="80000"/>
              </a:lnSpc>
              <a:spcBef>
                <a:spcPct val="20000"/>
              </a:spcBef>
            </a:pPr>
            <a:r>
              <a:rPr lang="en-US" sz="1200">
                <a:latin typeface="Comic Sans MS" charset="0"/>
                <a:cs typeface="Arial" charset="0"/>
              </a:rPr>
              <a:t>Chief Executive Nerd</a:t>
            </a:r>
          </a:p>
          <a:p>
            <a:pPr eaLnBrk="1" hangingPunct="1">
              <a:lnSpc>
                <a:spcPct val="80000"/>
              </a:lnSpc>
              <a:spcBef>
                <a:spcPct val="20000"/>
              </a:spcBef>
            </a:pPr>
            <a:r>
              <a:rPr lang="en-US" sz="1200">
                <a:latin typeface="Comic Sans MS" charset="0"/>
                <a:cs typeface="Arial" charset="0"/>
              </a:rPr>
              <a:t>Science Prof Online</a:t>
            </a:r>
          </a:p>
          <a:p>
            <a:pPr eaLnBrk="1" hangingPunct="1">
              <a:lnSpc>
                <a:spcPct val="80000"/>
              </a:lnSpc>
              <a:spcBef>
                <a:spcPct val="20000"/>
              </a:spcBef>
            </a:pPr>
            <a:r>
              <a:rPr lang="en-US" sz="1200">
                <a:latin typeface="Comic Sans MS" charset="0"/>
                <a:cs typeface="Arial" charset="0"/>
              </a:rPr>
              <a:t>Online Education Resources, LLC</a:t>
            </a:r>
          </a:p>
          <a:p>
            <a:pPr eaLnBrk="1" hangingPunct="1">
              <a:lnSpc>
                <a:spcPct val="80000"/>
              </a:lnSpc>
              <a:spcBef>
                <a:spcPct val="20000"/>
              </a:spcBef>
            </a:pPr>
            <a:r>
              <a:rPr lang="en-US" sz="1200">
                <a:latin typeface="Comic Sans MS" charset="0"/>
                <a:cs typeface="Arial" charset="0"/>
                <a:hlinkClick r:id="rId7"/>
              </a:rPr>
              <a:t>info@scienceprofonline.com</a:t>
            </a:r>
            <a:endParaRPr lang="en-US" sz="1200">
              <a:latin typeface="Comic Sans MS" charset="0"/>
              <a:cs typeface="Arial" charset="0"/>
            </a:endParaRPr>
          </a:p>
        </p:txBody>
      </p:sp>
      <p:sp>
        <p:nvSpPr>
          <p:cNvPr id="15367" name="Text Box 5"/>
          <p:cNvSpPr txBox="1">
            <a:spLocks noChangeArrowheads="1"/>
          </p:cNvSpPr>
          <p:nvPr/>
        </p:nvSpPr>
        <p:spPr bwMode="auto">
          <a:xfrm>
            <a:off x="0"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From the  Virtual Biology Classroom on </a:t>
            </a:r>
            <a:r>
              <a:rPr lang="en-US" sz="1000">
                <a:latin typeface="Comic Sans MS" charset="0"/>
                <a:hlinkClick r:id="rId8"/>
              </a:rPr>
              <a:t>ScienceProfOnline.com</a:t>
            </a:r>
            <a:endParaRPr lang="en-US" sz="1000">
              <a:latin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57200" y="228600"/>
            <a:ext cx="8229600" cy="868363"/>
          </a:xfrm>
        </p:spPr>
        <p:txBody>
          <a:bodyPr/>
          <a:lstStyle/>
          <a:p>
            <a:pPr eaLnBrk="1" hangingPunct="1"/>
            <a:r>
              <a:rPr lang="en-US" sz="3200" b="1" dirty="0" smtClean="0">
                <a:solidFill>
                  <a:srgbClr val="3CBA26"/>
                </a:solidFill>
                <a:latin typeface="Comic Sans MS" charset="0"/>
                <a:cs typeface="Comic Sans MS" charset="0"/>
              </a:rPr>
              <a:t>Another Example of a </a:t>
            </a:r>
            <a:r>
              <a:rPr lang="en-US" sz="3200" b="1" dirty="0">
                <a:solidFill>
                  <a:srgbClr val="3CBA26"/>
                </a:solidFill>
                <a:latin typeface="Comic Sans MS" charset="0"/>
                <a:cs typeface="Comic Sans MS" charset="0"/>
              </a:rPr>
              <a:t>Chemical Change</a:t>
            </a:r>
          </a:p>
        </p:txBody>
      </p:sp>
      <p:sp>
        <p:nvSpPr>
          <p:cNvPr id="35842" name="Rectangle 3"/>
          <p:cNvSpPr>
            <a:spLocks noGrp="1" noChangeArrowheads="1"/>
          </p:cNvSpPr>
          <p:nvPr>
            <p:ph type="body" idx="1"/>
          </p:nvPr>
        </p:nvSpPr>
        <p:spPr>
          <a:xfrm>
            <a:off x="304800" y="1524000"/>
            <a:ext cx="3276600" cy="4800600"/>
          </a:xfrm>
        </p:spPr>
        <p:txBody>
          <a:bodyPr/>
          <a:lstStyle/>
          <a:p>
            <a:pPr eaLnBrk="1" hangingPunct="1"/>
            <a:r>
              <a:rPr lang="en-US" sz="2000">
                <a:latin typeface="Comic Sans MS" charset="0"/>
                <a:cs typeface="Comic Sans MS" charset="0"/>
              </a:rPr>
              <a:t>Change in color</a:t>
            </a:r>
          </a:p>
          <a:p>
            <a:pPr eaLnBrk="1" hangingPunct="1"/>
            <a:endParaRPr lang="en-US" sz="1100">
              <a:latin typeface="Comic Sans MS" charset="0"/>
              <a:cs typeface="Comic Sans MS" charset="0"/>
            </a:endParaRPr>
          </a:p>
          <a:p>
            <a:pPr eaLnBrk="1" hangingPunct="1"/>
            <a:r>
              <a:rPr lang="en-US" sz="2000">
                <a:latin typeface="Comic Sans MS" charset="0"/>
                <a:cs typeface="Comic Sans MS" charset="0"/>
              </a:rPr>
              <a:t>Production of a gas </a:t>
            </a:r>
            <a:r>
              <a:rPr lang="en-US" sz="1800">
                <a:latin typeface="Comic Sans MS" charset="0"/>
                <a:cs typeface="Comic Sans MS" charset="0"/>
              </a:rPr>
              <a:t>(bubbles or smoke)</a:t>
            </a:r>
          </a:p>
          <a:p>
            <a:pPr eaLnBrk="1" hangingPunct="1"/>
            <a:endParaRPr lang="en-US" sz="1400">
              <a:latin typeface="Comic Sans MS" charset="0"/>
              <a:cs typeface="Comic Sans MS" charset="0"/>
            </a:endParaRPr>
          </a:p>
          <a:p>
            <a:pPr eaLnBrk="1" hangingPunct="1"/>
            <a:r>
              <a:rPr lang="en-US" sz="2000">
                <a:latin typeface="Comic Sans MS" charset="0"/>
                <a:cs typeface="Comic Sans MS" charset="0"/>
              </a:rPr>
              <a:t>Change in temperature, production of heat</a:t>
            </a:r>
          </a:p>
          <a:p>
            <a:pPr eaLnBrk="1" hangingPunct="1"/>
            <a:endParaRPr lang="en-US" sz="1200">
              <a:latin typeface="Comic Sans MS" charset="0"/>
              <a:cs typeface="Comic Sans MS" charset="0"/>
            </a:endParaRPr>
          </a:p>
          <a:p>
            <a:pPr eaLnBrk="1" hangingPunct="1"/>
            <a:r>
              <a:rPr lang="en-US" sz="2000">
                <a:latin typeface="Comic Sans MS" charset="0"/>
                <a:cs typeface="Comic Sans MS" charset="0"/>
              </a:rPr>
              <a:t>Permanent change in the state of matter</a:t>
            </a:r>
          </a:p>
          <a:p>
            <a:pPr eaLnBrk="1" hangingPunct="1"/>
            <a:endParaRPr lang="en-US" sz="2000">
              <a:latin typeface="Comic Sans MS" charset="0"/>
              <a:cs typeface="Comic Sans MS" charset="0"/>
            </a:endParaRPr>
          </a:p>
          <a:p>
            <a:pPr eaLnBrk="1" hangingPunct="1"/>
            <a:r>
              <a:rPr lang="en-US" sz="2000">
                <a:latin typeface="Comic Sans MS" charset="0"/>
                <a:cs typeface="Comic Sans MS" charset="0"/>
              </a:rPr>
              <a:t>Can</a:t>
            </a:r>
            <a:r>
              <a:rPr lang="ja-JP" altLang="en-US" sz="2000">
                <a:latin typeface="Comic Sans MS" charset="0"/>
                <a:cs typeface="Comic Sans MS" charset="0"/>
              </a:rPr>
              <a:t>’</a:t>
            </a:r>
            <a:r>
              <a:rPr lang="en-US" altLang="ja-JP" sz="2000">
                <a:latin typeface="Comic Sans MS" charset="0"/>
                <a:cs typeface="Comic Sans MS" charset="0"/>
              </a:rPr>
              <a:t>t easily get original substances back</a:t>
            </a:r>
            <a:endParaRPr lang="en-US" sz="2000">
              <a:latin typeface="Comic Sans MS" charset="0"/>
              <a:cs typeface="Comic Sans MS" charset="0"/>
            </a:endParaRPr>
          </a:p>
        </p:txBody>
      </p:sp>
      <p:pic>
        <p:nvPicPr>
          <p:cNvPr id="35843" name="Picture 1" descr="How-Glow-Sticks-Work_Supreme-Glo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95400"/>
            <a:ext cx="5181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5"/>
          <p:cNvSpPr txBox="1">
            <a:spLocks noChangeArrowheads="1"/>
          </p:cNvSpPr>
          <p:nvPr/>
        </p:nvSpPr>
        <p:spPr bwMode="auto">
          <a:xfrm>
            <a:off x="0"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From the  Virtual Biology Classroom on </a:t>
            </a:r>
            <a:r>
              <a:rPr lang="en-US" sz="1000">
                <a:latin typeface="Comic Sans MS" charset="0"/>
                <a:hlinkClick r:id="rId4"/>
              </a:rPr>
              <a:t>ScienceProfOnline.com</a:t>
            </a:r>
            <a:endParaRPr lang="en-US" sz="1000">
              <a:latin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57200" y="274638"/>
            <a:ext cx="8382000" cy="868362"/>
          </a:xfrm>
        </p:spPr>
        <p:txBody>
          <a:bodyPr/>
          <a:lstStyle/>
          <a:p>
            <a:pPr algn="l" eaLnBrk="1" hangingPunct="1"/>
            <a:r>
              <a:rPr lang="en-US" sz="2400" b="1" dirty="0">
                <a:solidFill>
                  <a:schemeClr val="bg2"/>
                </a:solidFill>
                <a:latin typeface="Comic Sans MS" charset="0"/>
              </a:rPr>
              <a:t>C</a:t>
            </a:r>
            <a:r>
              <a:rPr lang="en-US" sz="2400" b="1" dirty="0" smtClean="0">
                <a:solidFill>
                  <a:schemeClr val="bg2"/>
                </a:solidFill>
                <a:latin typeface="Comic Sans MS" charset="0"/>
              </a:rPr>
              <a:t>omparison </a:t>
            </a:r>
            <a:r>
              <a:rPr lang="en-US" sz="2400" b="1" dirty="0">
                <a:solidFill>
                  <a:schemeClr val="bg2"/>
                </a:solidFill>
                <a:latin typeface="Comic Sans MS" charset="0"/>
              </a:rPr>
              <a:t>of </a:t>
            </a:r>
            <a:r>
              <a:rPr lang="en-US" sz="2400" b="1" dirty="0" smtClean="0">
                <a:solidFill>
                  <a:schemeClr val="bg2"/>
                </a:solidFill>
                <a:latin typeface="Comic Sans MS" charset="0"/>
              </a:rPr>
              <a:t>a </a:t>
            </a:r>
            <a:br>
              <a:rPr lang="en-US" sz="2400" b="1" dirty="0" smtClean="0">
                <a:solidFill>
                  <a:schemeClr val="bg2"/>
                </a:solidFill>
                <a:latin typeface="Comic Sans MS" charset="0"/>
              </a:rPr>
            </a:br>
            <a:r>
              <a:rPr lang="en-US" sz="2800" b="1" dirty="0" smtClean="0">
                <a:solidFill>
                  <a:schemeClr val="tx1"/>
                </a:solidFill>
                <a:latin typeface="Comic Sans MS" charset="0"/>
              </a:rPr>
              <a:t>Physical </a:t>
            </a:r>
            <a:r>
              <a:rPr lang="en-US" sz="2800" b="1" dirty="0">
                <a:solidFill>
                  <a:schemeClr val="tx1"/>
                </a:solidFill>
                <a:latin typeface="Comic Sans MS" charset="0"/>
              </a:rPr>
              <a:t>&amp; Chemical Change</a:t>
            </a:r>
          </a:p>
        </p:txBody>
      </p:sp>
      <p:sp>
        <p:nvSpPr>
          <p:cNvPr id="32771" name="Rectangle 3"/>
          <p:cNvSpPr>
            <a:spLocks noGrp="1" noChangeArrowheads="1"/>
          </p:cNvSpPr>
          <p:nvPr>
            <p:ph type="body" sz="half" idx="1"/>
          </p:nvPr>
        </p:nvSpPr>
        <p:spPr>
          <a:xfrm>
            <a:off x="457200" y="1371600"/>
            <a:ext cx="5943600" cy="4876800"/>
          </a:xfrm>
        </p:spPr>
        <p:txBody>
          <a:bodyPr/>
          <a:lstStyle/>
          <a:p>
            <a:pPr eaLnBrk="1" hangingPunct="1">
              <a:lnSpc>
                <a:spcPct val="80000"/>
              </a:lnSpc>
              <a:buFontTx/>
              <a:buNone/>
              <a:defRPr/>
            </a:pPr>
            <a:r>
              <a:rPr lang="en-US" altLang="en-US" sz="1600" dirty="0" smtClean="0">
                <a:latin typeface="Comic Sans MS" pitchFamily="66" charset="0"/>
                <a:cs typeface="+mn-cs"/>
              </a:rPr>
              <a:t> </a:t>
            </a:r>
            <a:r>
              <a:rPr lang="en-US" altLang="en-US" sz="2000" b="1" dirty="0">
                <a:solidFill>
                  <a:schemeClr val="tx1">
                    <a:lumMod val="50000"/>
                    <a:lumOff val="50000"/>
                  </a:schemeClr>
                </a:solidFill>
                <a:latin typeface="Comic Sans MS" pitchFamily="66" charset="0"/>
                <a:cs typeface="+mn-cs"/>
              </a:rPr>
              <a:t>M</a:t>
            </a:r>
            <a:r>
              <a:rPr lang="en-US" altLang="en-US" sz="2000" b="1" dirty="0" smtClean="0">
                <a:solidFill>
                  <a:schemeClr val="tx1">
                    <a:lumMod val="50000"/>
                    <a:lumOff val="50000"/>
                  </a:schemeClr>
                </a:solidFill>
                <a:latin typeface="Comic Sans MS" pitchFamily="66" charset="0"/>
                <a:cs typeface="+mn-cs"/>
              </a:rPr>
              <a:t>ixture</a:t>
            </a:r>
            <a:r>
              <a:rPr lang="en-US" altLang="en-US" sz="1400" b="1" dirty="0" smtClean="0">
                <a:solidFill>
                  <a:schemeClr val="tx1">
                    <a:lumMod val="50000"/>
                    <a:lumOff val="50000"/>
                  </a:schemeClr>
                </a:solidFill>
                <a:latin typeface="Comic Sans MS" pitchFamily="66" charset="0"/>
                <a:cs typeface="+mn-cs"/>
              </a:rPr>
              <a:t> </a:t>
            </a:r>
            <a:r>
              <a:rPr lang="en-US" altLang="en-US" sz="1400" dirty="0" smtClean="0">
                <a:latin typeface="Comic Sans MS" pitchFamily="66" charset="0"/>
                <a:cs typeface="+mn-cs"/>
              </a:rPr>
              <a:t>= </a:t>
            </a:r>
            <a:r>
              <a:rPr lang="en-US" altLang="en-US" sz="1600" b="1" dirty="0" smtClean="0">
                <a:latin typeface="Comic Sans MS" pitchFamily="66" charset="0"/>
                <a:cs typeface="+mn-cs"/>
              </a:rPr>
              <a:t>Physical</a:t>
            </a:r>
            <a:r>
              <a:rPr lang="en-US" altLang="en-US" sz="1600" dirty="0" smtClean="0">
                <a:latin typeface="Comic Sans MS" pitchFamily="66" charset="0"/>
                <a:cs typeface="+mn-cs"/>
              </a:rPr>
              <a:t> combination of two or more pure substances</a:t>
            </a:r>
            <a:r>
              <a:rPr lang="en-US" altLang="en-US" sz="1400" dirty="0" smtClean="0">
                <a:latin typeface="Comic Sans MS" pitchFamily="66" charset="0"/>
                <a:cs typeface="+mn-cs"/>
              </a:rPr>
              <a:t>.</a:t>
            </a:r>
          </a:p>
          <a:p>
            <a:pPr eaLnBrk="1" hangingPunct="1">
              <a:lnSpc>
                <a:spcPct val="80000"/>
              </a:lnSpc>
              <a:buFontTx/>
              <a:buNone/>
              <a:defRPr/>
            </a:pPr>
            <a:endParaRPr lang="en-US" altLang="en-US" sz="1400" dirty="0" smtClean="0">
              <a:latin typeface="Comic Sans MS" pitchFamily="66" charset="0"/>
              <a:cs typeface="+mn-cs"/>
            </a:endParaRPr>
          </a:p>
          <a:p>
            <a:pPr eaLnBrk="1" hangingPunct="1">
              <a:lnSpc>
                <a:spcPct val="80000"/>
              </a:lnSpc>
              <a:buFontTx/>
              <a:buNone/>
              <a:defRPr/>
            </a:pPr>
            <a:r>
              <a:rPr lang="en-US" altLang="en-US" sz="2000" b="1" dirty="0" smtClean="0">
                <a:solidFill>
                  <a:schemeClr val="tx1">
                    <a:lumMod val="50000"/>
                    <a:lumOff val="50000"/>
                  </a:schemeClr>
                </a:solidFill>
                <a:latin typeface="Comic Sans MS" pitchFamily="66" charset="0"/>
                <a:cs typeface="+mn-cs"/>
              </a:rPr>
              <a:t>Compound</a:t>
            </a:r>
            <a:r>
              <a:rPr lang="en-US" altLang="en-US" sz="1600" dirty="0" smtClean="0">
                <a:latin typeface="Comic Sans MS" pitchFamily="66" charset="0"/>
                <a:cs typeface="+mn-cs"/>
              </a:rPr>
              <a:t> </a:t>
            </a:r>
            <a:r>
              <a:rPr lang="en-US" altLang="en-US" sz="1400" dirty="0" smtClean="0">
                <a:latin typeface="Comic Sans MS" pitchFamily="66" charset="0"/>
                <a:cs typeface="+mn-cs"/>
              </a:rPr>
              <a:t>= </a:t>
            </a:r>
            <a:r>
              <a:rPr lang="en-US" altLang="en-US" sz="1600" b="1" dirty="0" smtClean="0">
                <a:latin typeface="Comic Sans MS" pitchFamily="66" charset="0"/>
                <a:cs typeface="+mn-cs"/>
              </a:rPr>
              <a:t>Chemical</a:t>
            </a:r>
            <a:r>
              <a:rPr lang="en-US" altLang="en-US" sz="1600" dirty="0" smtClean="0">
                <a:latin typeface="Comic Sans MS" pitchFamily="66" charset="0"/>
                <a:cs typeface="+mn-cs"/>
              </a:rPr>
              <a:t> combination of two or more pure substances in a fixed, definite proportion. </a:t>
            </a:r>
          </a:p>
          <a:p>
            <a:pPr eaLnBrk="1" hangingPunct="1">
              <a:lnSpc>
                <a:spcPct val="80000"/>
              </a:lnSpc>
              <a:buFontTx/>
              <a:buNone/>
              <a:defRPr/>
            </a:pPr>
            <a:endParaRPr lang="en-US" altLang="en-US" sz="1600" dirty="0" smtClean="0">
              <a:latin typeface="Comic Sans MS" pitchFamily="66" charset="0"/>
              <a:cs typeface="+mn-cs"/>
            </a:endParaRPr>
          </a:p>
          <a:p>
            <a:pPr eaLnBrk="1" hangingPunct="1">
              <a:lnSpc>
                <a:spcPct val="80000"/>
              </a:lnSpc>
              <a:buFontTx/>
              <a:buNone/>
              <a:defRPr/>
            </a:pPr>
            <a:r>
              <a:rPr lang="en-US" altLang="en-US" sz="1600" dirty="0">
                <a:latin typeface="Comic Sans MS" pitchFamily="66" charset="0"/>
                <a:cs typeface="+mn-cs"/>
              </a:rPr>
              <a:t>C</a:t>
            </a:r>
            <a:r>
              <a:rPr lang="en-US" altLang="en-US" sz="1600" dirty="0" smtClean="0">
                <a:latin typeface="Comic Sans MS" pitchFamily="66" charset="0"/>
                <a:cs typeface="+mn-cs"/>
              </a:rPr>
              <a:t>omponents of a mixture usually can be separated by physical means such as distillation, evaporation, etc.</a:t>
            </a:r>
            <a:endParaRPr lang="en-US" altLang="en-US" sz="1600" b="1" dirty="0" smtClean="0">
              <a:latin typeface="Comic Sans MS" pitchFamily="66" charset="0"/>
              <a:cs typeface="+mn-cs"/>
            </a:endParaRPr>
          </a:p>
          <a:p>
            <a:pPr eaLnBrk="1" hangingPunct="1">
              <a:lnSpc>
                <a:spcPct val="80000"/>
              </a:lnSpc>
              <a:buFontTx/>
              <a:buNone/>
              <a:defRPr/>
            </a:pPr>
            <a:endParaRPr lang="en-US" altLang="en-US" sz="1600" b="1" dirty="0">
              <a:latin typeface="Comic Sans MS" pitchFamily="66" charset="0"/>
              <a:cs typeface="+mn-cs"/>
            </a:endParaRPr>
          </a:p>
          <a:p>
            <a:pPr eaLnBrk="1" hangingPunct="1">
              <a:lnSpc>
                <a:spcPct val="80000"/>
              </a:lnSpc>
              <a:buFontTx/>
              <a:buNone/>
              <a:defRPr/>
            </a:pPr>
            <a:r>
              <a:rPr lang="en-US" altLang="en-US" sz="1600" b="1" dirty="0" smtClean="0">
                <a:latin typeface="Comic Sans MS" pitchFamily="66" charset="0"/>
                <a:cs typeface="+mn-cs"/>
              </a:rPr>
              <a:t>Physical Mixture</a:t>
            </a:r>
            <a:r>
              <a:rPr lang="en-US" altLang="en-US" sz="1600" dirty="0" smtClean="0">
                <a:latin typeface="Comic Sans MS" pitchFamily="66" charset="0"/>
                <a:cs typeface="+mn-cs"/>
              </a:rPr>
              <a:t> - Iron &amp; Sulfur</a:t>
            </a:r>
            <a:endParaRPr lang="en-US" altLang="en-US" sz="1600" i="1" dirty="0" smtClean="0">
              <a:latin typeface="Comic Sans MS" pitchFamily="66" charset="0"/>
              <a:cs typeface="+mn-cs"/>
            </a:endParaRPr>
          </a:p>
          <a:p>
            <a:pPr eaLnBrk="1" hangingPunct="1">
              <a:lnSpc>
                <a:spcPct val="80000"/>
              </a:lnSpc>
              <a:buFontTx/>
              <a:buNone/>
              <a:defRPr/>
            </a:pPr>
            <a:r>
              <a:rPr lang="en-US" altLang="en-US" sz="1400" dirty="0" smtClean="0">
                <a:latin typeface="Comic Sans MS" pitchFamily="66" charset="0"/>
                <a:cs typeface="+mn-cs"/>
              </a:rPr>
              <a:t>Iron filings may be mixed with powdered sulfur in any proportion.</a:t>
            </a:r>
          </a:p>
          <a:p>
            <a:pPr eaLnBrk="1" hangingPunct="1">
              <a:lnSpc>
                <a:spcPct val="80000"/>
              </a:lnSpc>
              <a:buFontTx/>
              <a:buNone/>
              <a:defRPr/>
            </a:pPr>
            <a:r>
              <a:rPr lang="en-US" altLang="en-US" sz="1400" dirty="0" smtClean="0">
                <a:latin typeface="Comic Sans MS" pitchFamily="66" charset="0"/>
                <a:cs typeface="+mn-cs"/>
              </a:rPr>
              <a:t>The two components are easily separated by means of a magnet.</a:t>
            </a:r>
          </a:p>
          <a:p>
            <a:pPr eaLnBrk="1" hangingPunct="1">
              <a:lnSpc>
                <a:spcPct val="80000"/>
              </a:lnSpc>
              <a:buFontTx/>
              <a:buNone/>
              <a:defRPr/>
            </a:pPr>
            <a:r>
              <a:rPr lang="en-US" altLang="en-US" sz="1400" dirty="0" smtClean="0">
                <a:latin typeface="Comic Sans MS" pitchFamily="66" charset="0"/>
                <a:cs typeface="+mn-cs"/>
              </a:rPr>
              <a:t>The magnet will draw out the iron from the mixture. </a:t>
            </a:r>
          </a:p>
          <a:p>
            <a:pPr eaLnBrk="1" hangingPunct="1">
              <a:lnSpc>
                <a:spcPct val="80000"/>
              </a:lnSpc>
              <a:buFontTx/>
              <a:buNone/>
              <a:defRPr/>
            </a:pPr>
            <a:endParaRPr lang="en-US" altLang="en-US" sz="1400" dirty="0" smtClean="0">
              <a:latin typeface="Comic Sans MS" pitchFamily="66" charset="0"/>
              <a:cs typeface="+mn-cs"/>
            </a:endParaRPr>
          </a:p>
          <a:p>
            <a:pPr eaLnBrk="1" hangingPunct="1">
              <a:lnSpc>
                <a:spcPct val="80000"/>
              </a:lnSpc>
              <a:buFontTx/>
              <a:buNone/>
              <a:defRPr/>
            </a:pPr>
            <a:r>
              <a:rPr lang="en-US" altLang="en-US" sz="1600" b="1" dirty="0" smtClean="0">
                <a:latin typeface="Comic Sans MS" pitchFamily="66" charset="0"/>
                <a:cs typeface="+mn-cs"/>
              </a:rPr>
              <a:t>Chemical Compound</a:t>
            </a:r>
            <a:r>
              <a:rPr lang="en-US" altLang="en-US" sz="1400" dirty="0" smtClean="0">
                <a:latin typeface="Comic Sans MS" pitchFamily="66" charset="0"/>
                <a:cs typeface="+mn-cs"/>
              </a:rPr>
              <a:t> – Iron sulfide (Pyrite or Fools Gold)</a:t>
            </a:r>
            <a:endParaRPr lang="en-US" altLang="en-US" sz="1400" i="1" dirty="0" smtClean="0">
              <a:latin typeface="Comic Sans MS" pitchFamily="66" charset="0"/>
              <a:cs typeface="+mn-cs"/>
            </a:endParaRPr>
          </a:p>
          <a:p>
            <a:pPr eaLnBrk="1" hangingPunct="1">
              <a:lnSpc>
                <a:spcPct val="80000"/>
              </a:lnSpc>
              <a:buFontTx/>
              <a:buNone/>
              <a:defRPr/>
            </a:pPr>
            <a:r>
              <a:rPr lang="en-US" altLang="en-US" sz="1400" dirty="0" smtClean="0">
                <a:latin typeface="Comic Sans MS" pitchFamily="66" charset="0"/>
                <a:cs typeface="+mn-cs"/>
              </a:rPr>
              <a:t>a.	seven parts iron filings or powder are mixed with four parts powdered sulfur</a:t>
            </a:r>
          </a:p>
          <a:p>
            <a:pPr eaLnBrk="1" hangingPunct="1">
              <a:lnSpc>
                <a:spcPct val="80000"/>
              </a:lnSpc>
              <a:buFontTx/>
              <a:buAutoNum type="alphaLcPeriod" startAt="2"/>
              <a:defRPr/>
            </a:pPr>
            <a:r>
              <a:rPr lang="en-US" altLang="en-US" sz="1400" dirty="0" smtClean="0">
                <a:latin typeface="Comic Sans MS" pitchFamily="66" charset="0"/>
                <a:cs typeface="+mn-cs"/>
              </a:rPr>
              <a:t>mixture is heated to a red glow</a:t>
            </a:r>
          </a:p>
          <a:p>
            <a:pPr eaLnBrk="1" hangingPunct="1">
              <a:lnSpc>
                <a:spcPct val="80000"/>
              </a:lnSpc>
              <a:buFontTx/>
              <a:buAutoNum type="alphaLcPeriod" startAt="2"/>
              <a:defRPr/>
            </a:pPr>
            <a:r>
              <a:rPr lang="en-US" altLang="en-US" sz="1400" dirty="0" smtClean="0">
                <a:latin typeface="Comic Sans MS" pitchFamily="66" charset="0"/>
                <a:cs typeface="+mn-cs"/>
              </a:rPr>
              <a:t>iron and sulfur form a compound - iron sulfide (fool’s gold); chemically combined, not readily separated. </a:t>
            </a:r>
          </a:p>
          <a:p>
            <a:pPr eaLnBrk="1" hangingPunct="1">
              <a:lnSpc>
                <a:spcPct val="80000"/>
              </a:lnSpc>
              <a:buFontTx/>
              <a:buNone/>
              <a:defRPr/>
            </a:pPr>
            <a:endParaRPr lang="en-US" altLang="en-US" sz="1400" dirty="0" smtClean="0">
              <a:latin typeface="Comic Sans MS" pitchFamily="66" charset="0"/>
              <a:cs typeface="+mn-cs"/>
            </a:endParaRPr>
          </a:p>
          <a:p>
            <a:pPr marL="0" indent="0" eaLnBrk="1" hangingPunct="1">
              <a:lnSpc>
                <a:spcPct val="80000"/>
              </a:lnSpc>
              <a:buFontTx/>
              <a:buNone/>
              <a:defRPr/>
            </a:pPr>
            <a:r>
              <a:rPr lang="en-US" altLang="en-US" sz="1800" b="1" dirty="0" smtClean="0">
                <a:latin typeface="Comic Sans MS" pitchFamily="66" charset="0"/>
                <a:cs typeface="+mn-cs"/>
                <a:hlinkClick r:id="rId3"/>
              </a:rPr>
              <a:t>Click here</a:t>
            </a:r>
            <a:r>
              <a:rPr lang="en-US" altLang="en-US" sz="1800" dirty="0" smtClean="0">
                <a:latin typeface="Comic Sans MS" pitchFamily="66" charset="0"/>
                <a:cs typeface="+mn-cs"/>
              </a:rPr>
              <a:t> to watch some </a:t>
            </a:r>
            <a:r>
              <a:rPr lang="en-US" altLang="en-US" sz="1800" i="1" dirty="0" smtClean="0">
                <a:latin typeface="Comic Sans MS" pitchFamily="66" charset="0"/>
                <a:cs typeface="+mn-cs"/>
              </a:rPr>
              <a:t>amazing</a:t>
            </a:r>
            <a:r>
              <a:rPr lang="en-US" altLang="en-US" sz="1800" dirty="0" smtClean="0">
                <a:latin typeface="Comic Sans MS" pitchFamily="66" charset="0"/>
                <a:cs typeface="+mn-cs"/>
              </a:rPr>
              <a:t> chemical reactions!</a:t>
            </a:r>
          </a:p>
        </p:txBody>
      </p:sp>
      <p:pic>
        <p:nvPicPr>
          <p:cNvPr id="37891" name="Picture 9" descr="magnet_with_nail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629400" y="381000"/>
            <a:ext cx="2057400" cy="1676400"/>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4" name="Picture 12" descr="2004-0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267200"/>
            <a:ext cx="1990725" cy="1730375"/>
          </a:xfrm>
          <a:prstGeom prst="ellipse">
            <a:avLst/>
          </a:prstGeom>
          <a:ln w="9525">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7893" name="TextBox 2"/>
          <p:cNvSpPr txBox="1">
            <a:spLocks noChangeArrowheads="1"/>
          </p:cNvSpPr>
          <p:nvPr/>
        </p:nvSpPr>
        <p:spPr bwMode="auto">
          <a:xfrm>
            <a:off x="6934200" y="2438400"/>
            <a:ext cx="1676400" cy="1477328"/>
          </a:xfrm>
          <a:prstGeom prst="rect">
            <a:avLst/>
          </a:prstGeom>
          <a:noFill/>
          <a:ln w="412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800" b="1" dirty="0" smtClean="0">
              <a:solidFill>
                <a:srgbClr val="FF3300"/>
              </a:solidFill>
              <a:latin typeface="Comic Sans MS" charset="0"/>
              <a:cs typeface="Comic Sans MS" charset="0"/>
            </a:endParaRPr>
          </a:p>
          <a:p>
            <a:pPr algn="ctr" eaLnBrk="1" hangingPunct="1"/>
            <a:r>
              <a:rPr lang="en-US" sz="1800" b="1" dirty="0" smtClean="0">
                <a:solidFill>
                  <a:srgbClr val="FF3300"/>
                </a:solidFill>
                <a:latin typeface="Comic Sans MS" charset="0"/>
                <a:cs typeface="Comic Sans MS" charset="0"/>
              </a:rPr>
              <a:t>Watch This!</a:t>
            </a:r>
            <a:endParaRPr lang="en-US" sz="1800" b="1" dirty="0">
              <a:solidFill>
                <a:srgbClr val="FF3300"/>
              </a:solidFill>
              <a:latin typeface="Comic Sans MS" charset="0"/>
              <a:cs typeface="Comic Sans MS" charset="0"/>
            </a:endParaRPr>
          </a:p>
          <a:p>
            <a:pPr algn="ctr" eaLnBrk="1" hangingPunct="1"/>
            <a:r>
              <a:rPr lang="en-US" sz="1800" dirty="0">
                <a:latin typeface="Comic Sans MS" charset="0"/>
                <a:cs typeface="Comic Sans MS" charset="0"/>
                <a:hlinkClick r:id="rId7"/>
              </a:rPr>
              <a:t>Mixture vs </a:t>
            </a:r>
            <a:r>
              <a:rPr lang="en-US" sz="1800" dirty="0" smtClean="0">
                <a:latin typeface="Comic Sans MS" charset="0"/>
                <a:cs typeface="Comic Sans MS" charset="0"/>
                <a:hlinkClick r:id="rId7"/>
              </a:rPr>
              <a:t>Compound</a:t>
            </a:r>
            <a:endParaRPr lang="en-US" sz="1800" dirty="0" smtClean="0">
              <a:latin typeface="Comic Sans MS" charset="0"/>
              <a:cs typeface="Comic Sans MS" charset="0"/>
            </a:endParaRPr>
          </a:p>
          <a:p>
            <a:pPr algn="ctr" eaLnBrk="1" hangingPunct="1"/>
            <a:endParaRPr lang="en-US" sz="1800" dirty="0">
              <a:latin typeface="Comic Sans MS" charset="0"/>
              <a:cs typeface="Comic Sans MS" charset="0"/>
            </a:endParaRPr>
          </a:p>
        </p:txBody>
      </p:sp>
      <p:sp>
        <p:nvSpPr>
          <p:cNvPr id="37894" name="Text Box 5"/>
          <p:cNvSpPr txBox="1">
            <a:spLocks noChangeArrowheads="1"/>
          </p:cNvSpPr>
          <p:nvPr/>
        </p:nvSpPr>
        <p:spPr bwMode="auto">
          <a:xfrm>
            <a:off x="4633913" y="6613525"/>
            <a:ext cx="4548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From the  Virtual Biology Classroom on </a:t>
            </a:r>
            <a:r>
              <a:rPr lang="en-US" sz="1000">
                <a:latin typeface="Comic Sans MS" charset="0"/>
                <a:hlinkClick r:id="rId8"/>
              </a:rPr>
              <a:t>ScienceProfOnline.com</a:t>
            </a:r>
            <a:endParaRPr lang="en-US" sz="1000">
              <a:latin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457200" y="381000"/>
            <a:ext cx="7010400" cy="1295400"/>
          </a:xfrm>
        </p:spPr>
        <p:txBody>
          <a:bodyPr/>
          <a:lstStyle/>
          <a:p>
            <a:pPr eaLnBrk="1" hangingPunct="1"/>
            <a:r>
              <a:rPr lang="en-US" sz="4000" b="1">
                <a:solidFill>
                  <a:schemeClr val="accent2"/>
                </a:solidFill>
                <a:latin typeface="Comic Sans MS" charset="0"/>
                <a:cs typeface="Comic Sans MS" charset="0"/>
              </a:rPr>
              <a:t>Important Measurements We Will Be Using in Lab</a:t>
            </a:r>
          </a:p>
        </p:txBody>
      </p:sp>
      <p:graphicFrame>
        <p:nvGraphicFramePr>
          <p:cNvPr id="3075" name="Group 3"/>
          <p:cNvGraphicFramePr>
            <a:graphicFrameLocks noGrp="1"/>
          </p:cNvGraphicFramePr>
          <p:nvPr>
            <p:ph type="tbl" idx="4294967295"/>
          </p:nvPr>
        </p:nvGraphicFramePr>
        <p:xfrm>
          <a:off x="533400" y="2438400"/>
          <a:ext cx="8153400" cy="3170239"/>
        </p:xfrm>
        <a:graphic>
          <a:graphicData uri="http://schemas.openxmlformats.org/drawingml/2006/table">
            <a:tbl>
              <a:tblPr/>
              <a:tblGrid>
                <a:gridCol w="2514600"/>
                <a:gridCol w="3013075"/>
                <a:gridCol w="2625725"/>
              </a:tblGrid>
              <a:tr h="45723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smtClean="0">
                          <a:ln>
                            <a:noFill/>
                          </a:ln>
                          <a:solidFill>
                            <a:schemeClr val="folHlink"/>
                          </a:solidFill>
                          <a:effectLst/>
                          <a:latin typeface="Comic Sans MS"/>
                          <a:cs typeface="Comic Sans MS"/>
                        </a:rPr>
                        <a:t>Measurement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smtClean="0">
                          <a:ln>
                            <a:noFill/>
                          </a:ln>
                          <a:solidFill>
                            <a:schemeClr val="folHlink"/>
                          </a:solidFill>
                          <a:effectLst/>
                          <a:latin typeface="Comic Sans MS"/>
                          <a:cs typeface="Comic Sans MS"/>
                        </a:rPr>
                        <a:t>Metric Base Unit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smtClean="0">
                          <a:ln>
                            <a:noFill/>
                          </a:ln>
                          <a:solidFill>
                            <a:schemeClr val="folHlink"/>
                          </a:solidFill>
                          <a:effectLst/>
                          <a:latin typeface="Comic Sans MS"/>
                          <a:cs typeface="Comic Sans MS"/>
                        </a:rPr>
                        <a:t>English Unit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98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chemeClr val="tx1"/>
                          </a:solidFill>
                          <a:effectLst/>
                          <a:latin typeface="Comic Sans MS"/>
                          <a:cs typeface="Comic Sans MS"/>
                        </a:rPr>
                        <a:t>Mass </a:t>
                      </a:r>
                      <a:r>
                        <a:rPr kumimoji="0" lang="en-US" sz="1800" b="1" i="0" u="none" strike="noStrike" cap="none" normalizeH="0" baseline="0" dirty="0" smtClean="0">
                          <a:ln>
                            <a:noFill/>
                          </a:ln>
                          <a:solidFill>
                            <a:schemeClr val="tx1"/>
                          </a:solidFill>
                          <a:effectLst/>
                          <a:latin typeface="Comic Sans MS"/>
                          <a:cs typeface="Comic Sans MS"/>
                        </a:rPr>
                        <a:t>(weight)</a:t>
                      </a:r>
                      <a:endParaRPr kumimoji="0" lang="en-US" sz="2000" b="1" i="0" u="none" strike="noStrike" cap="none" normalizeH="0" baseline="0" dirty="0" smtClean="0">
                        <a:ln>
                          <a:noFill/>
                        </a:ln>
                        <a:solidFill>
                          <a:schemeClr val="tx1"/>
                        </a:solidFill>
                        <a:effectLst/>
                        <a:latin typeface="Comic Sans MS"/>
                        <a:cs typeface="Comic Sans MS"/>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Comic Sans MS"/>
                          <a:cs typeface="Comic Sans MS"/>
                        </a:rPr>
                        <a:t>gram (g)</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bg1">
                              <a:lumMod val="65000"/>
                            </a:schemeClr>
                          </a:solidFill>
                          <a:effectLst/>
                          <a:latin typeface="Comic Sans MS"/>
                          <a:cs typeface="Comic Sans MS"/>
                        </a:rPr>
                        <a:t>Oz., Pound, Ton</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98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chemeClr val="tx1"/>
                          </a:solidFill>
                          <a:effectLst/>
                          <a:latin typeface="Comic Sans MS"/>
                          <a:cs typeface="Comic Sans MS"/>
                        </a:rPr>
                        <a:t>Volume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Comic Sans MS"/>
                          <a:cs typeface="Comic Sans MS"/>
                        </a:rPr>
                        <a:t>liter (L)</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bg1">
                              <a:lumMod val="65000"/>
                            </a:schemeClr>
                          </a:solidFill>
                          <a:effectLst/>
                          <a:latin typeface="Comic Sans MS"/>
                          <a:cs typeface="Comic Sans MS"/>
                        </a:rPr>
                        <a:t>Tsp., Pint, Gallon</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098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chemeClr val="tx1"/>
                          </a:solidFill>
                          <a:effectLst/>
                          <a:latin typeface="Comic Sans MS"/>
                          <a:cs typeface="Comic Sans MS"/>
                        </a:rPr>
                        <a:t>Length</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Comic Sans MS"/>
                          <a:cs typeface="Comic Sans MS"/>
                        </a:rPr>
                        <a:t>meter (m)</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bg1">
                              <a:lumMod val="65000"/>
                            </a:schemeClr>
                          </a:solidFill>
                          <a:effectLst/>
                          <a:latin typeface="Comic Sans MS"/>
                          <a:cs typeface="Comic Sans MS"/>
                        </a:rPr>
                        <a:t>Inch, foot, yard</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57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chemeClr val="tx1"/>
                          </a:solidFill>
                          <a:effectLst/>
                          <a:latin typeface="Comic Sans MS"/>
                          <a:cs typeface="Comic Sans MS"/>
                        </a:rPr>
                        <a:t>Temperature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Comic Sans MS"/>
                          <a:cs typeface="Comic Sans MS"/>
                        </a:rPr>
                        <a:t>degree </a:t>
                      </a:r>
                      <a:r>
                        <a:rPr kumimoji="0" lang="en-US" sz="2000" b="0" i="0" u="none" strike="noStrike" cap="none" normalizeH="0" baseline="0" dirty="0" err="1" smtClean="0">
                          <a:ln>
                            <a:noFill/>
                          </a:ln>
                          <a:solidFill>
                            <a:schemeClr val="tx1"/>
                          </a:solidFill>
                          <a:effectLst/>
                          <a:latin typeface="Comic Sans MS"/>
                          <a:cs typeface="Comic Sans MS"/>
                        </a:rPr>
                        <a:t>Celcius</a:t>
                      </a:r>
                      <a:r>
                        <a:rPr kumimoji="0" lang="en-US" sz="2000" b="0" i="0" u="none" strike="noStrike" cap="none" normalizeH="0" baseline="0" dirty="0" smtClean="0">
                          <a:ln>
                            <a:noFill/>
                          </a:ln>
                          <a:solidFill>
                            <a:schemeClr val="tx1"/>
                          </a:solidFill>
                          <a:effectLst/>
                          <a:latin typeface="Comic Sans MS"/>
                          <a:cs typeface="Comic Sans MS"/>
                        </a:rPr>
                        <a:t> (</a:t>
                      </a:r>
                      <a:r>
                        <a:rPr kumimoji="0" lang="en-US" sz="2000" b="0" i="0" u="none" strike="noStrike" cap="none" normalizeH="0" baseline="0" dirty="0" smtClean="0">
                          <a:ln>
                            <a:noFill/>
                          </a:ln>
                          <a:solidFill>
                            <a:schemeClr val="tx1"/>
                          </a:solidFill>
                          <a:effectLst/>
                          <a:latin typeface="Comic Sans MS"/>
                          <a:cs typeface="Comic Sans MS"/>
                          <a:sym typeface="Symbol" pitchFamily="18" charset="2"/>
                        </a:rPr>
                        <a:t>C)</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bg1">
                              <a:lumMod val="65000"/>
                            </a:schemeClr>
                          </a:solidFill>
                          <a:effectLst/>
                          <a:latin typeface="Comic Sans MS"/>
                          <a:cs typeface="Comic Sans MS"/>
                        </a:rPr>
                        <a:t>Fahrenheit (</a:t>
                      </a:r>
                      <a:r>
                        <a:rPr kumimoji="0" lang="en-US" sz="2000" b="0" i="0" u="none" strike="noStrike" cap="none" normalizeH="0" baseline="0" dirty="0" smtClean="0">
                          <a:ln>
                            <a:noFill/>
                          </a:ln>
                          <a:solidFill>
                            <a:schemeClr val="bg1">
                              <a:lumMod val="65000"/>
                            </a:schemeClr>
                          </a:solidFill>
                          <a:effectLst/>
                          <a:latin typeface="Comic Sans MS"/>
                          <a:cs typeface="Comic Sans MS"/>
                          <a:sym typeface="Symbol" pitchFamily="18" charset="2"/>
                        </a:rPr>
                        <a:t>F)</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4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chemeClr val="tx1"/>
                          </a:solidFill>
                          <a:effectLst/>
                          <a:latin typeface="Comic Sans MS"/>
                          <a:cs typeface="Comic Sans MS"/>
                        </a:rPr>
                        <a:t>Density</a:t>
                      </a:r>
                      <a:r>
                        <a:rPr kumimoji="0" lang="en-US" sz="2000" b="0" i="0" u="none" strike="noStrike" cap="none" normalizeH="0" baseline="0" dirty="0" smtClean="0">
                          <a:ln>
                            <a:noFill/>
                          </a:ln>
                          <a:solidFill>
                            <a:schemeClr val="tx1"/>
                          </a:solidFill>
                          <a:effectLst/>
                          <a:latin typeface="Comic Sans MS"/>
                          <a:cs typeface="Comic Sans MS"/>
                        </a:rPr>
                        <a:t> =</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Comic Sans MS"/>
                          <a:cs typeface="Comic Sans MS"/>
                        </a:rPr>
                        <a:t>mass/volume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Comic Sans MS"/>
                          <a:cs typeface="Comic Sans MS"/>
                        </a:rPr>
                        <a:t>g/mL = g/cc</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err="1" smtClean="0">
                          <a:ln>
                            <a:noFill/>
                          </a:ln>
                          <a:solidFill>
                            <a:schemeClr val="bg1">
                              <a:lumMod val="65000"/>
                            </a:schemeClr>
                          </a:solidFill>
                          <a:effectLst/>
                          <a:latin typeface="Comic Sans MS"/>
                          <a:cs typeface="Comic Sans MS"/>
                        </a:rPr>
                        <a:t>lb</a:t>
                      </a:r>
                      <a:r>
                        <a:rPr kumimoji="0" lang="en-US" sz="2000" b="0" i="0" u="none" strike="noStrike" cap="none" normalizeH="0" baseline="0" dirty="0" smtClean="0">
                          <a:ln>
                            <a:noFill/>
                          </a:ln>
                          <a:solidFill>
                            <a:schemeClr val="bg1">
                              <a:lumMod val="65000"/>
                            </a:schemeClr>
                          </a:solidFill>
                          <a:effectLst/>
                          <a:latin typeface="Comic Sans MS"/>
                          <a:cs typeface="Comic Sans MS"/>
                        </a:rPr>
                        <a:t>/gallon</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2256" name="Picture 46" descr="j02166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81000"/>
            <a:ext cx="1266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0" y="6613525"/>
            <a:ext cx="39354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dirty="0">
                <a:latin typeface="Comic Sans MS" charset="0"/>
                <a:cs typeface="+mn-cs"/>
              </a:rPr>
              <a:t>From the Virtual Biology Classroom on </a:t>
            </a:r>
            <a:r>
              <a:rPr lang="en-US" sz="1000" dirty="0">
                <a:latin typeface="Comic Sans MS" charset="0"/>
                <a:cs typeface="+mn-cs"/>
                <a:hlinkClick r:id="rId3"/>
              </a:rPr>
              <a:t>ScienceProfOnline.com</a:t>
            </a:r>
            <a:endParaRPr lang="en-US" sz="1000" dirty="0">
              <a:latin typeface="Comic Sans MS" charset="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74638"/>
            <a:ext cx="3886200" cy="1554162"/>
          </a:xfrm>
          <a:extLst/>
        </p:spPr>
        <p:txBody>
          <a:bodyPr/>
          <a:lstStyle/>
          <a:p>
            <a:pPr eaLnBrk="1" hangingPunct="1">
              <a:defRPr/>
            </a:pPr>
            <a:r>
              <a:rPr lang="en-US" sz="2400" dirty="0">
                <a:solidFill>
                  <a:schemeClr val="bg2"/>
                </a:solidFill>
                <a:latin typeface="Comic Sans MS"/>
                <a:cs typeface="Comic Sans MS"/>
              </a:rPr>
              <a:t>Chemistry also </a:t>
            </a:r>
            <a:r>
              <a:rPr lang="en-US" sz="2400" dirty="0" smtClean="0">
                <a:solidFill>
                  <a:schemeClr val="bg2"/>
                </a:solidFill>
                <a:latin typeface="Comic Sans MS"/>
                <a:cs typeface="Comic Sans MS"/>
              </a:rPr>
              <a:t>studies</a:t>
            </a:r>
            <a:br>
              <a:rPr lang="en-US" sz="2400" dirty="0" smtClean="0">
                <a:solidFill>
                  <a:schemeClr val="bg2"/>
                </a:solidFill>
                <a:latin typeface="Comic Sans MS"/>
                <a:cs typeface="Comic Sans MS"/>
              </a:rPr>
            </a:br>
            <a:r>
              <a:rPr lang="en-US" sz="2400" dirty="0" smtClean="0">
                <a:solidFill>
                  <a:schemeClr val="bg2"/>
                </a:solidFill>
                <a:latin typeface="Comic Sans MS"/>
                <a:cs typeface="Comic Sans MS"/>
              </a:rPr>
              <a:t> </a:t>
            </a:r>
            <a:r>
              <a:rPr lang="en-US" sz="54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6">
                      <a:satMod val="175000"/>
                      <a:alpha val="40000"/>
                    </a:schemeClr>
                  </a:glow>
                  <a:innerShdw blurRad="101600" dist="76200" dir="5400000">
                    <a:schemeClr val="accent1">
                      <a:satMod val="190000"/>
                      <a:tint val="100000"/>
                      <a:alpha val="74000"/>
                    </a:schemeClr>
                  </a:innerShdw>
                </a:effectLst>
                <a:latin typeface="Comic Sans MS"/>
                <a:cs typeface="Comic Sans MS"/>
              </a:rPr>
              <a:t>Energy</a:t>
            </a:r>
            <a:endParaRPr lang="en-US" sz="5400" b="1" dirty="0">
              <a:ln w="900" cmpd="sng">
                <a:solidFill>
                  <a:schemeClr val="accent1">
                    <a:satMod val="190000"/>
                    <a:alpha val="55000"/>
                  </a:schemeClr>
                </a:solidFill>
                <a:prstDash val="solid"/>
              </a:ln>
              <a:solidFill>
                <a:schemeClr val="accent1">
                  <a:satMod val="200000"/>
                  <a:tint val="3000"/>
                </a:schemeClr>
              </a:solidFill>
              <a:effectLst>
                <a:glow rad="228600">
                  <a:schemeClr val="accent6">
                    <a:satMod val="175000"/>
                    <a:alpha val="40000"/>
                  </a:schemeClr>
                </a:glow>
                <a:innerShdw blurRad="101600" dist="76200" dir="5400000">
                  <a:schemeClr val="accent1">
                    <a:satMod val="190000"/>
                    <a:tint val="100000"/>
                    <a:alpha val="74000"/>
                  </a:schemeClr>
                </a:innerShdw>
              </a:effectLst>
              <a:latin typeface="Comic Sans MS"/>
              <a:cs typeface="Comic Sans MS"/>
            </a:endParaRPr>
          </a:p>
        </p:txBody>
      </p:sp>
      <p:sp>
        <p:nvSpPr>
          <p:cNvPr id="37891" name="Rectangle 4"/>
          <p:cNvSpPr>
            <a:spLocks noGrp="1" noChangeArrowheads="1"/>
          </p:cNvSpPr>
          <p:nvPr>
            <p:ph idx="4294967295"/>
          </p:nvPr>
        </p:nvSpPr>
        <p:spPr>
          <a:xfrm>
            <a:off x="381000" y="2133600"/>
            <a:ext cx="3352800" cy="3886200"/>
          </a:xfrm>
        </p:spPr>
        <p:txBody>
          <a:bodyPr/>
          <a:lstStyle/>
          <a:p>
            <a:pPr eaLnBrk="1" hangingPunct="1">
              <a:lnSpc>
                <a:spcPct val="80000"/>
              </a:lnSpc>
              <a:defRPr/>
            </a:pPr>
            <a:r>
              <a:rPr lang="en-US" sz="2400" dirty="0">
                <a:latin typeface="Comic Sans MS"/>
                <a:cs typeface="Comic Sans MS"/>
              </a:rPr>
              <a:t>C</a:t>
            </a:r>
            <a:r>
              <a:rPr lang="en-US" sz="2400" dirty="0" smtClean="0">
                <a:latin typeface="Comic Sans MS"/>
                <a:cs typeface="Comic Sans MS"/>
              </a:rPr>
              <a:t>apacity </a:t>
            </a:r>
            <a:r>
              <a:rPr lang="en-US" sz="2400" dirty="0">
                <a:latin typeface="Comic Sans MS"/>
                <a:cs typeface="Comic Sans MS"/>
              </a:rPr>
              <a:t>to do </a:t>
            </a:r>
            <a:r>
              <a:rPr lang="en-US" sz="2400" dirty="0" smtClean="0">
                <a:latin typeface="Comic Sans MS"/>
                <a:cs typeface="Comic Sans MS"/>
              </a:rPr>
              <a:t>work</a:t>
            </a:r>
            <a:r>
              <a:rPr lang="en-US" sz="2000" dirty="0" smtClean="0">
                <a:latin typeface="Comic Sans MS"/>
                <a:cs typeface="Comic Sans MS"/>
              </a:rPr>
              <a:t> </a:t>
            </a:r>
          </a:p>
          <a:p>
            <a:pPr marL="0" indent="0" eaLnBrk="1" hangingPunct="1">
              <a:lnSpc>
                <a:spcPct val="80000"/>
              </a:lnSpc>
              <a:buFontTx/>
              <a:buNone/>
              <a:defRPr/>
            </a:pPr>
            <a:r>
              <a:rPr lang="en-US" sz="1600" dirty="0" smtClean="0">
                <a:latin typeface="Comic Sans MS"/>
                <a:cs typeface="Comic Sans MS"/>
              </a:rPr>
              <a:t>     (ex: </a:t>
            </a:r>
            <a:r>
              <a:rPr lang="en-US" sz="1600" dirty="0">
                <a:latin typeface="Comic Sans MS"/>
                <a:cs typeface="Comic Sans MS"/>
              </a:rPr>
              <a:t>m</a:t>
            </a:r>
            <a:r>
              <a:rPr lang="en-US" sz="1600" dirty="0" smtClean="0">
                <a:latin typeface="Comic Sans MS"/>
                <a:cs typeface="Comic Sans MS"/>
              </a:rPr>
              <a:t>ove </a:t>
            </a:r>
            <a:r>
              <a:rPr lang="en-US" sz="1600" dirty="0">
                <a:latin typeface="Comic Sans MS"/>
                <a:cs typeface="Comic Sans MS"/>
              </a:rPr>
              <a:t>a car, move a </a:t>
            </a:r>
            <a:endParaRPr lang="en-US" sz="1600" dirty="0" smtClean="0">
              <a:latin typeface="Comic Sans MS"/>
              <a:cs typeface="Comic Sans MS"/>
            </a:endParaRPr>
          </a:p>
          <a:p>
            <a:pPr marL="0" indent="0" eaLnBrk="1" hangingPunct="1">
              <a:lnSpc>
                <a:spcPct val="80000"/>
              </a:lnSpc>
              <a:buFontTx/>
              <a:buNone/>
              <a:defRPr/>
            </a:pPr>
            <a:r>
              <a:rPr lang="en-US" sz="1600" dirty="0">
                <a:latin typeface="Comic Sans MS"/>
                <a:cs typeface="Comic Sans MS"/>
              </a:rPr>
              <a:t> </a:t>
            </a:r>
            <a:r>
              <a:rPr lang="en-US" sz="1600" dirty="0" smtClean="0">
                <a:latin typeface="Comic Sans MS"/>
                <a:cs typeface="Comic Sans MS"/>
              </a:rPr>
              <a:t>     muscle)</a:t>
            </a:r>
            <a:endParaRPr lang="en-US" sz="1600" dirty="0">
              <a:latin typeface="Comic Sans MS"/>
              <a:cs typeface="Comic Sans MS"/>
            </a:endParaRPr>
          </a:p>
          <a:p>
            <a:pPr eaLnBrk="1" hangingPunct="1">
              <a:lnSpc>
                <a:spcPct val="80000"/>
              </a:lnSpc>
              <a:defRPr/>
            </a:pPr>
            <a:endParaRPr lang="en-US" sz="2400" dirty="0">
              <a:latin typeface="Comic Sans MS"/>
              <a:cs typeface="Comic Sans MS"/>
            </a:endParaRPr>
          </a:p>
          <a:p>
            <a:pPr eaLnBrk="1" hangingPunct="1">
              <a:lnSpc>
                <a:spcPct val="80000"/>
              </a:lnSpc>
              <a:defRPr/>
            </a:pPr>
            <a:r>
              <a:rPr lang="en-US" sz="2400" dirty="0">
                <a:latin typeface="Comic Sans MS"/>
                <a:cs typeface="Comic Sans MS"/>
              </a:rPr>
              <a:t>Commonly measured as </a:t>
            </a:r>
            <a:r>
              <a:rPr lang="en-US" sz="2400" b="1" dirty="0">
                <a:solidFill>
                  <a:schemeClr val="bg2"/>
                </a:solidFill>
                <a:latin typeface="Comic Sans MS"/>
                <a:cs typeface="Comic Sans MS"/>
              </a:rPr>
              <a:t>calories </a:t>
            </a:r>
            <a:r>
              <a:rPr lang="en-US" sz="2400" b="1" dirty="0" smtClean="0">
                <a:solidFill>
                  <a:schemeClr val="bg2"/>
                </a:solidFill>
                <a:latin typeface="Comic Sans MS"/>
                <a:cs typeface="Comic Sans MS"/>
              </a:rPr>
              <a:t>.</a:t>
            </a:r>
            <a:r>
              <a:rPr lang="en-US" sz="2400" i="1" dirty="0">
                <a:latin typeface="Comic Sans MS"/>
                <a:cs typeface="Comic Sans MS"/>
              </a:rPr>
              <a:t>	</a:t>
            </a:r>
          </a:p>
          <a:p>
            <a:pPr marL="0" indent="0" eaLnBrk="1" hangingPunct="1">
              <a:lnSpc>
                <a:spcPct val="80000"/>
              </a:lnSpc>
              <a:buFontTx/>
              <a:buNone/>
              <a:defRPr/>
            </a:pPr>
            <a:endParaRPr lang="en-US" sz="2400" i="1" dirty="0">
              <a:latin typeface="Comic Sans MS"/>
              <a:cs typeface="Comic Sans MS"/>
            </a:endParaRPr>
          </a:p>
          <a:p>
            <a:pPr eaLnBrk="1" hangingPunct="1">
              <a:lnSpc>
                <a:spcPct val="80000"/>
              </a:lnSpc>
              <a:defRPr/>
            </a:pPr>
            <a:r>
              <a:rPr lang="en-US" sz="2400" b="1" dirty="0">
                <a:solidFill>
                  <a:schemeClr val="tx1">
                    <a:lumMod val="50000"/>
                    <a:lumOff val="50000"/>
                  </a:schemeClr>
                </a:solidFill>
                <a:latin typeface="Comic Sans MS"/>
                <a:cs typeface="Comic Sans MS"/>
              </a:rPr>
              <a:t>Symbols:   </a:t>
            </a:r>
            <a:endParaRPr lang="en-US" sz="2400" b="1" dirty="0" smtClean="0">
              <a:solidFill>
                <a:schemeClr val="tx1">
                  <a:lumMod val="50000"/>
                  <a:lumOff val="50000"/>
                </a:schemeClr>
              </a:solidFill>
              <a:latin typeface="Comic Sans MS"/>
              <a:cs typeface="Comic Sans MS"/>
            </a:endParaRPr>
          </a:p>
          <a:p>
            <a:pPr marL="0" indent="0" eaLnBrk="1" hangingPunct="1">
              <a:lnSpc>
                <a:spcPct val="80000"/>
              </a:lnSpc>
              <a:buFontTx/>
              <a:buNone/>
              <a:defRPr/>
            </a:pPr>
            <a:r>
              <a:rPr lang="en-US" sz="1800" dirty="0" smtClean="0">
                <a:latin typeface="Comic Sans MS"/>
                <a:cs typeface="Comic Sans MS"/>
              </a:rPr>
              <a:t>    E </a:t>
            </a:r>
            <a:r>
              <a:rPr lang="en-US" sz="1800" dirty="0">
                <a:latin typeface="Comic Sans MS"/>
                <a:cs typeface="Comic Sans MS"/>
              </a:rPr>
              <a:t>= Energy</a:t>
            </a:r>
          </a:p>
          <a:p>
            <a:pPr eaLnBrk="1" hangingPunct="1">
              <a:lnSpc>
                <a:spcPct val="80000"/>
              </a:lnSpc>
              <a:buFontTx/>
              <a:buNone/>
              <a:defRPr/>
            </a:pPr>
            <a:r>
              <a:rPr lang="en-US" sz="1800" dirty="0" smtClean="0">
                <a:latin typeface="Comic Sans MS"/>
                <a:cs typeface="Comic Sans MS"/>
              </a:rPr>
              <a:t>    KE </a:t>
            </a:r>
            <a:r>
              <a:rPr lang="en-US" sz="1800" dirty="0">
                <a:latin typeface="Comic Sans MS"/>
                <a:cs typeface="Comic Sans MS"/>
              </a:rPr>
              <a:t>= Kinetic Energy</a:t>
            </a:r>
          </a:p>
          <a:p>
            <a:pPr eaLnBrk="1" hangingPunct="1">
              <a:lnSpc>
                <a:spcPct val="80000"/>
              </a:lnSpc>
              <a:buFontTx/>
              <a:buNone/>
              <a:defRPr/>
            </a:pPr>
            <a:r>
              <a:rPr lang="en-US" sz="1800" dirty="0" smtClean="0">
                <a:latin typeface="Comic Sans MS"/>
                <a:cs typeface="Comic Sans MS"/>
              </a:rPr>
              <a:t>    PE </a:t>
            </a:r>
            <a:r>
              <a:rPr lang="en-US" sz="1800" dirty="0">
                <a:latin typeface="Comic Sans MS"/>
                <a:cs typeface="Comic Sans MS"/>
              </a:rPr>
              <a:t>= Potential Energy</a:t>
            </a:r>
            <a:endParaRPr lang="en-US" sz="1800" i="1" dirty="0">
              <a:latin typeface="Comic Sans MS"/>
              <a:cs typeface="Comic Sans MS"/>
              <a:sym typeface="Symbol" charset="0"/>
            </a:endParaRPr>
          </a:p>
          <a:p>
            <a:pPr eaLnBrk="1" hangingPunct="1">
              <a:lnSpc>
                <a:spcPct val="80000"/>
              </a:lnSpc>
              <a:defRPr/>
            </a:pPr>
            <a:endParaRPr lang="en-US" sz="2400" dirty="0">
              <a:latin typeface="Arial" charset="0"/>
              <a:cs typeface="+mn-cs"/>
            </a:endParaRPr>
          </a:p>
          <a:p>
            <a:pPr eaLnBrk="1" hangingPunct="1">
              <a:lnSpc>
                <a:spcPct val="80000"/>
              </a:lnSpc>
              <a:defRPr/>
            </a:pPr>
            <a:endParaRPr lang="en-US" sz="2400" dirty="0">
              <a:latin typeface="Arial" charset="0"/>
              <a:cs typeface="+mn-cs"/>
            </a:endParaRPr>
          </a:p>
        </p:txBody>
      </p:sp>
      <p:sp>
        <p:nvSpPr>
          <p:cNvPr id="39939" name="Text Box 5"/>
          <p:cNvSpPr txBox="1">
            <a:spLocks noChangeArrowheads="1"/>
          </p:cNvSpPr>
          <p:nvPr/>
        </p:nvSpPr>
        <p:spPr bwMode="auto">
          <a:xfrm>
            <a:off x="6403975" y="6611938"/>
            <a:ext cx="2743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cs typeface="Arial" charset="0"/>
              </a:rPr>
              <a:t>Image: </a:t>
            </a:r>
            <a:r>
              <a:rPr lang="en-US" sz="1000">
                <a:latin typeface="Comic Sans MS" charset="0"/>
                <a:cs typeface="Arial" charset="0"/>
                <a:hlinkClick r:id="rId3"/>
              </a:rPr>
              <a:t>Lightning</a:t>
            </a:r>
            <a:r>
              <a:rPr lang="en-US" sz="1000">
                <a:latin typeface="Comic Sans MS" charset="0"/>
                <a:cs typeface="Arial" charset="0"/>
              </a:rPr>
              <a:t>, Wiki</a:t>
            </a:r>
          </a:p>
        </p:txBody>
      </p:sp>
      <p:sp>
        <p:nvSpPr>
          <p:cNvPr id="39940" name="Text Box 5"/>
          <p:cNvSpPr txBox="1">
            <a:spLocks noChangeArrowheads="1"/>
          </p:cNvSpPr>
          <p:nvPr/>
        </p:nvSpPr>
        <p:spPr bwMode="auto">
          <a:xfrm>
            <a:off x="0"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From the  Virtual Biology Classroom on </a:t>
            </a:r>
            <a:r>
              <a:rPr lang="en-US" sz="1000">
                <a:latin typeface="Comic Sans MS" charset="0"/>
                <a:hlinkClick r:id="rId4"/>
              </a:rPr>
              <a:t>ScienceProfOnline.com</a:t>
            </a:r>
            <a:endParaRPr lang="en-US" sz="1000">
              <a:latin typeface="Comic Sans MS" charset="0"/>
            </a:endParaRPr>
          </a:p>
        </p:txBody>
      </p:sp>
      <p:pic>
        <p:nvPicPr>
          <p:cNvPr id="4" name="Picture 3" descr="Lightning_over_Oradea_Romania_zoo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609600"/>
            <a:ext cx="3886199" cy="4149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942" name="TextBox 4"/>
          <p:cNvSpPr txBox="1">
            <a:spLocks noChangeArrowheads="1"/>
          </p:cNvSpPr>
          <p:nvPr/>
        </p:nvSpPr>
        <p:spPr bwMode="auto">
          <a:xfrm>
            <a:off x="4648200" y="4953000"/>
            <a:ext cx="3810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latin typeface="Comic Sans MS" charset="0"/>
                <a:cs typeface="Comic Sans MS" charset="0"/>
              </a:rPr>
              <a:t>In a typical lightning strike, electric potential energy is converted into the same amount of energy in other forms, most notably light energy, sound energy and thermal energy.</a:t>
            </a:r>
            <a:br>
              <a:rPr lang="en-US" sz="1400">
                <a:latin typeface="Comic Sans MS" charset="0"/>
                <a:cs typeface="Comic Sans MS" charset="0"/>
              </a:rPr>
            </a:br>
            <a:endParaRPr lang="en-US" sz="1400">
              <a:latin typeface="Comic Sans MS" charset="0"/>
              <a:cs typeface="Comic Sans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pPr eaLnBrk="1" hangingPunct="1"/>
            <a:r>
              <a:rPr lang="en-US" b="1">
                <a:latin typeface="Comic Sans MS" charset="0"/>
                <a:cs typeface="Comic Sans MS" charset="0"/>
              </a:rPr>
              <a:t>Kinetic vs. Potential Energy</a:t>
            </a:r>
          </a:p>
        </p:txBody>
      </p:sp>
      <p:graphicFrame>
        <p:nvGraphicFramePr>
          <p:cNvPr id="24579" name="Group 3"/>
          <p:cNvGraphicFramePr>
            <a:graphicFrameLocks noGrp="1"/>
          </p:cNvGraphicFramePr>
          <p:nvPr>
            <p:ph type="tbl" idx="4294967295"/>
          </p:nvPr>
        </p:nvGraphicFramePr>
        <p:xfrm>
          <a:off x="304800" y="1524000"/>
          <a:ext cx="8458200" cy="4401140"/>
        </p:xfrm>
        <a:graphic>
          <a:graphicData uri="http://schemas.openxmlformats.org/drawingml/2006/table">
            <a:tbl>
              <a:tblPr/>
              <a:tblGrid>
                <a:gridCol w="4229100"/>
                <a:gridCol w="4229100"/>
              </a:tblGrid>
              <a:tr h="57896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3200" b="1" i="0" u="none" strike="noStrike" cap="none" normalizeH="0" baseline="0" dirty="0">
                          <a:ln>
                            <a:noFill/>
                          </a:ln>
                          <a:solidFill>
                            <a:srgbClr val="FF3300"/>
                          </a:solidFill>
                          <a:effectLst/>
                          <a:latin typeface="Comic Sans MS"/>
                          <a:ea typeface="ＭＳ Ｐゴシック" charset="0"/>
                          <a:cs typeface="Comic Sans MS"/>
                        </a:rPr>
                        <a:t>Kinetic energy KE</a:t>
                      </a:r>
                    </a:p>
                  </a:txBody>
                  <a:tcPr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3200" b="1" i="0" u="none" strike="noStrike" cap="none" normalizeH="0" baseline="0" dirty="0">
                          <a:ln>
                            <a:noFill/>
                          </a:ln>
                          <a:solidFill>
                            <a:srgbClr val="FF3300"/>
                          </a:solidFill>
                          <a:effectLst/>
                          <a:latin typeface="Comic Sans MS"/>
                          <a:ea typeface="ＭＳ Ｐゴシック" charset="0"/>
                          <a:cs typeface="Comic Sans MS"/>
                        </a:rPr>
                        <a:t>Potential energy PE</a:t>
                      </a:r>
                    </a:p>
                  </a:txBody>
                  <a:tcPr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1585">
                <a:tc>
                  <a:txBody>
                    <a:bodyPr/>
                    <a:lstStyle/>
                    <a:p>
                      <a:pPr marL="457200" marR="0" lvl="0" indent="-457200" algn="l" defTabSz="914400" rtl="0" eaLnBrk="1" fontAlgn="base" latinLnBrk="0" hangingPunct="1">
                        <a:lnSpc>
                          <a:spcPct val="100000"/>
                        </a:lnSpc>
                        <a:spcBef>
                          <a:spcPct val="20000"/>
                        </a:spcBef>
                        <a:spcAft>
                          <a:spcPct val="0"/>
                        </a:spcAft>
                        <a:buClrTx/>
                        <a:buSzTx/>
                        <a:buFont typeface="Wingdings" charset="2"/>
                        <a:buChar char="Ø"/>
                        <a:tabLst/>
                      </a:pPr>
                      <a:endParaRPr kumimoji="0" lang="en-US" sz="2400" b="1" i="0" u="none" strike="noStrike" cap="none" normalizeH="0" baseline="0" dirty="0" smtClean="0">
                        <a:ln>
                          <a:noFill/>
                        </a:ln>
                        <a:solidFill>
                          <a:schemeClr val="tx1"/>
                        </a:solidFill>
                        <a:effectLst/>
                        <a:latin typeface="Comic Sans MS"/>
                        <a:ea typeface="ＭＳ Ｐゴシック" charset="0"/>
                        <a:cs typeface="Comic Sans MS"/>
                      </a:endParaRPr>
                    </a:p>
                    <a:p>
                      <a:pPr marL="457200" marR="0" lvl="0" indent="-457200" algn="l" defTabSz="914400" rtl="0" eaLnBrk="1" fontAlgn="base" latinLnBrk="0" hangingPunct="1">
                        <a:lnSpc>
                          <a:spcPct val="100000"/>
                        </a:lnSpc>
                        <a:spcBef>
                          <a:spcPct val="20000"/>
                        </a:spcBef>
                        <a:spcAft>
                          <a:spcPct val="0"/>
                        </a:spcAft>
                        <a:buClrTx/>
                        <a:buSzTx/>
                        <a:buFont typeface="Wingdings" charset="2"/>
                        <a:buChar char="Ø"/>
                        <a:tabLst/>
                      </a:pPr>
                      <a:r>
                        <a:rPr kumimoji="0" lang="en-US" sz="2400" b="1" i="0" u="none" strike="noStrike" cap="none" normalizeH="0" baseline="0" dirty="0" smtClean="0">
                          <a:ln>
                            <a:noFill/>
                          </a:ln>
                          <a:solidFill>
                            <a:schemeClr val="tx1"/>
                          </a:solidFill>
                          <a:effectLst/>
                          <a:latin typeface="Comic Sans MS"/>
                          <a:ea typeface="ＭＳ Ｐゴシック" charset="0"/>
                          <a:cs typeface="Comic Sans MS"/>
                        </a:rPr>
                        <a:t>Energy </a:t>
                      </a:r>
                      <a:r>
                        <a:rPr kumimoji="0" lang="en-US" sz="2400" b="1" i="0" u="none" strike="noStrike" cap="none" normalizeH="0" baseline="0" dirty="0">
                          <a:ln>
                            <a:noFill/>
                          </a:ln>
                          <a:solidFill>
                            <a:schemeClr val="tx1"/>
                          </a:solidFill>
                          <a:effectLst/>
                          <a:latin typeface="Comic Sans MS"/>
                          <a:ea typeface="ＭＳ Ｐゴシック" charset="0"/>
                          <a:cs typeface="Comic Sans MS"/>
                        </a:rPr>
                        <a:t>of </a:t>
                      </a:r>
                      <a:r>
                        <a:rPr kumimoji="0" lang="en-US" sz="2400" b="1" i="0" u="none" strike="noStrike" cap="none" normalizeH="0" baseline="0" dirty="0" smtClean="0">
                          <a:ln>
                            <a:noFill/>
                          </a:ln>
                          <a:solidFill>
                            <a:schemeClr val="tx1"/>
                          </a:solidFill>
                          <a:effectLst/>
                          <a:latin typeface="Comic Sans MS"/>
                          <a:ea typeface="ＭＳ Ｐゴシック" charset="0"/>
                          <a:cs typeface="Comic Sans MS"/>
                        </a:rPr>
                        <a:t>motion</a:t>
                      </a:r>
                    </a:p>
                    <a:p>
                      <a:pPr marL="457200" marR="0" lvl="0" indent="-457200" algn="l" defTabSz="914400" rtl="0" eaLnBrk="1" fontAlgn="base" latinLnBrk="0" hangingPunct="1">
                        <a:lnSpc>
                          <a:spcPct val="100000"/>
                        </a:lnSpc>
                        <a:spcBef>
                          <a:spcPct val="20000"/>
                        </a:spcBef>
                        <a:spcAft>
                          <a:spcPct val="0"/>
                        </a:spcAft>
                        <a:buClrTx/>
                        <a:buSzTx/>
                        <a:buFont typeface="Wingdings" charset="2"/>
                        <a:buChar char="Ø"/>
                        <a:tabLst/>
                      </a:pPr>
                      <a:endParaRPr kumimoji="0" lang="en-US" sz="2400" b="1" i="0" u="none" strike="noStrike" cap="none" normalizeH="0" baseline="0" dirty="0">
                        <a:ln>
                          <a:noFill/>
                        </a:ln>
                        <a:solidFill>
                          <a:schemeClr val="tx1"/>
                        </a:solidFill>
                        <a:effectLst/>
                        <a:latin typeface="Comic Sans MS"/>
                        <a:ea typeface="ＭＳ Ｐゴシック" charset="0"/>
                        <a:cs typeface="Comic Sans MS"/>
                      </a:endParaRPr>
                    </a:p>
                    <a:p>
                      <a:pPr marL="457200" marR="0" lvl="0" indent="-457200" algn="l" defTabSz="914400" rtl="0" eaLnBrk="1" fontAlgn="base" latinLnBrk="0" hangingPunct="1">
                        <a:lnSpc>
                          <a:spcPct val="100000"/>
                        </a:lnSpc>
                        <a:spcBef>
                          <a:spcPct val="20000"/>
                        </a:spcBef>
                        <a:spcAft>
                          <a:spcPct val="0"/>
                        </a:spcAft>
                        <a:buClrTx/>
                        <a:buSzTx/>
                        <a:buFont typeface="Wingdings" charset="2"/>
                        <a:buChar char="Ø"/>
                        <a:tabLst/>
                      </a:pPr>
                      <a:r>
                        <a:rPr kumimoji="0" lang="en-US" sz="2400" b="1" i="0" u="none" strike="noStrike" cap="none" normalizeH="0" baseline="0" dirty="0">
                          <a:ln>
                            <a:noFill/>
                          </a:ln>
                          <a:solidFill>
                            <a:schemeClr val="tx1"/>
                          </a:solidFill>
                          <a:effectLst/>
                          <a:latin typeface="Comic Sans MS"/>
                          <a:ea typeface="ＭＳ Ｐゴシック" charset="0"/>
                          <a:cs typeface="Comic Sans MS"/>
                        </a:rPr>
                        <a:t>Examples: </a:t>
                      </a:r>
                    </a:p>
                    <a:p>
                      <a:pPr marL="914400" marR="0" lvl="1" indent="-457200" algn="l" defTabSz="914400" rtl="0" eaLnBrk="1" fontAlgn="base" latinLnBrk="0" hangingPunct="1">
                        <a:lnSpc>
                          <a:spcPct val="100000"/>
                        </a:lnSpc>
                        <a:spcBef>
                          <a:spcPct val="20000"/>
                        </a:spcBef>
                        <a:spcAft>
                          <a:spcPct val="0"/>
                        </a:spcAft>
                        <a:buClrTx/>
                        <a:buSzPct val="50000"/>
                        <a:buFont typeface="Arial"/>
                        <a:buChar char="•"/>
                        <a:tabLst/>
                      </a:pPr>
                      <a:r>
                        <a:rPr kumimoji="0" lang="en-US" sz="1800" b="0" i="0" u="none" strike="noStrike" cap="none" normalizeH="0" baseline="0" dirty="0">
                          <a:ln>
                            <a:noFill/>
                          </a:ln>
                          <a:solidFill>
                            <a:schemeClr val="tx1"/>
                          </a:solidFill>
                          <a:effectLst/>
                          <a:latin typeface="Comic Sans MS"/>
                          <a:ea typeface="ＭＳ Ｐゴシック" charset="0"/>
                          <a:cs typeface="Comic Sans MS"/>
                        </a:rPr>
                        <a:t>Auto collision</a:t>
                      </a:r>
                    </a:p>
                    <a:p>
                      <a:pPr marL="914400" marR="0" lvl="1" indent="-457200" algn="l" defTabSz="914400" rtl="0" eaLnBrk="1" fontAlgn="base" latinLnBrk="0" hangingPunct="1">
                        <a:lnSpc>
                          <a:spcPct val="100000"/>
                        </a:lnSpc>
                        <a:spcBef>
                          <a:spcPct val="20000"/>
                        </a:spcBef>
                        <a:spcAft>
                          <a:spcPct val="0"/>
                        </a:spcAft>
                        <a:buClrTx/>
                        <a:buSzPct val="50000"/>
                        <a:buFont typeface="Arial"/>
                        <a:buChar char="•"/>
                        <a:tabLst/>
                      </a:pPr>
                      <a:r>
                        <a:rPr kumimoji="0" lang="en-US" sz="1800" b="0" i="0" u="none" strike="noStrike" cap="none" normalizeH="0" baseline="0" dirty="0">
                          <a:ln>
                            <a:noFill/>
                          </a:ln>
                          <a:solidFill>
                            <a:schemeClr val="tx1"/>
                          </a:solidFill>
                          <a:effectLst/>
                          <a:latin typeface="Comic Sans MS"/>
                          <a:ea typeface="ＭＳ Ｐゴシック" charset="0"/>
                          <a:cs typeface="Comic Sans MS"/>
                        </a:rPr>
                        <a:t>Molecular </a:t>
                      </a:r>
                      <a:r>
                        <a:rPr kumimoji="0" lang="en-US" sz="1800" b="0" i="0" u="none" strike="noStrike" cap="none" normalizeH="0" baseline="0" dirty="0" smtClean="0">
                          <a:ln>
                            <a:noFill/>
                          </a:ln>
                          <a:solidFill>
                            <a:schemeClr val="tx1"/>
                          </a:solidFill>
                          <a:effectLst/>
                          <a:latin typeface="Comic Sans MS"/>
                          <a:ea typeface="ＭＳ Ｐゴシック" charset="0"/>
                          <a:cs typeface="Comic Sans MS"/>
                        </a:rPr>
                        <a:t>motion </a:t>
                      </a:r>
                      <a:r>
                        <a:rPr kumimoji="0" lang="en-US" sz="1800" b="0" i="0" u="none" strike="noStrike" cap="none" normalizeH="0" baseline="0" dirty="0">
                          <a:ln>
                            <a:noFill/>
                          </a:ln>
                          <a:solidFill>
                            <a:schemeClr val="tx1"/>
                          </a:solidFill>
                          <a:effectLst/>
                          <a:latin typeface="Comic Sans MS"/>
                          <a:ea typeface="ＭＳ Ｐゴシック" charset="0"/>
                          <a:cs typeface="Comic Sans MS"/>
                        </a:rPr>
                        <a:t>of air blowing out </a:t>
                      </a:r>
                      <a:r>
                        <a:rPr kumimoji="0" lang="en-US" sz="1800" b="0" i="0" u="none" strike="noStrike" cap="none" normalizeH="0" baseline="0" dirty="0" smtClean="0">
                          <a:ln>
                            <a:noFill/>
                          </a:ln>
                          <a:solidFill>
                            <a:schemeClr val="tx1"/>
                          </a:solidFill>
                          <a:effectLst/>
                          <a:latin typeface="Comic Sans MS"/>
                          <a:ea typeface="ＭＳ Ｐゴシック" charset="0"/>
                          <a:cs typeface="Comic Sans MS"/>
                        </a:rPr>
                        <a:t>candles</a:t>
                      </a:r>
                    </a:p>
                    <a:p>
                      <a:pPr marL="914400" marR="0" lvl="1" indent="-457200" algn="l" defTabSz="914400" rtl="0" eaLnBrk="1" fontAlgn="base" latinLnBrk="0" hangingPunct="1">
                        <a:lnSpc>
                          <a:spcPct val="100000"/>
                        </a:lnSpc>
                        <a:spcBef>
                          <a:spcPct val="20000"/>
                        </a:spcBef>
                        <a:spcAft>
                          <a:spcPct val="0"/>
                        </a:spcAft>
                        <a:buClrTx/>
                        <a:buSzPct val="50000"/>
                        <a:buFont typeface="Arial"/>
                        <a:buChar char="•"/>
                        <a:tabLst/>
                      </a:pPr>
                      <a:r>
                        <a:rPr kumimoji="0" lang="en-US" sz="1800" b="0" i="0" u="none" strike="noStrike" cap="none" normalizeH="0" baseline="0" dirty="0" smtClean="0">
                          <a:ln>
                            <a:noFill/>
                          </a:ln>
                          <a:solidFill>
                            <a:schemeClr val="tx1"/>
                          </a:solidFill>
                          <a:effectLst/>
                          <a:latin typeface="Comic Sans MS"/>
                          <a:ea typeface="ＭＳ Ｐゴシック" charset="0"/>
                          <a:cs typeface="Comic Sans MS"/>
                        </a:rPr>
                        <a:t>Arrow flying from drawn bow</a:t>
                      </a:r>
                      <a:endParaRPr kumimoji="0" lang="en-US" sz="1800" b="0" i="0" u="none" strike="noStrike" cap="none" normalizeH="0" baseline="0" dirty="0">
                        <a:ln>
                          <a:noFill/>
                        </a:ln>
                        <a:solidFill>
                          <a:schemeClr val="tx1"/>
                        </a:solidFill>
                        <a:effectLst/>
                        <a:latin typeface="Comic Sans MS"/>
                        <a:ea typeface="ＭＳ Ｐゴシック" charset="0"/>
                        <a:cs typeface="Comic Sans MS"/>
                      </a:endParaRPr>
                    </a:p>
                  </a:txBody>
                  <a:tcPr marT="45677" marB="4567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tx1"/>
                        </a:buClr>
                        <a:buSzTx/>
                        <a:buFont typeface="Wingdings" charset="2"/>
                        <a:buChar char="²"/>
                        <a:tabLst/>
                      </a:pPr>
                      <a:endParaRPr kumimoji="0" lang="en-US" altLang="ja-JP" sz="2400" b="0" i="0" u="none" strike="noStrike" cap="none" normalizeH="0" baseline="0" dirty="0" smtClean="0">
                        <a:ln>
                          <a:noFill/>
                        </a:ln>
                        <a:solidFill>
                          <a:schemeClr val="tx1"/>
                        </a:solidFill>
                        <a:effectLst/>
                        <a:latin typeface="Comic Sans MS"/>
                        <a:ea typeface="ＭＳ Ｐゴシック" charset="0"/>
                        <a:cs typeface="Comic Sans MS"/>
                      </a:endParaRP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charset="2"/>
                        <a:buChar char="²"/>
                        <a:tabLst/>
                      </a:pPr>
                      <a:r>
                        <a:rPr kumimoji="0" lang="ja-JP" altLang="en-US" sz="2400" b="0" i="0" u="none" strike="noStrike" cap="none" normalizeH="0" baseline="0" dirty="0" smtClean="0">
                          <a:ln>
                            <a:noFill/>
                          </a:ln>
                          <a:solidFill>
                            <a:schemeClr val="tx1"/>
                          </a:solidFill>
                          <a:effectLst/>
                          <a:latin typeface="Comic Sans MS"/>
                          <a:ea typeface="ＭＳ Ｐゴシック" charset="0"/>
                          <a:cs typeface="Comic Sans MS"/>
                        </a:rPr>
                        <a:t>“</a:t>
                      </a:r>
                      <a:r>
                        <a:rPr kumimoji="0" lang="en-US" sz="2400" b="1" i="0" u="none" strike="noStrike" cap="none" normalizeH="0" baseline="0" dirty="0">
                          <a:ln>
                            <a:noFill/>
                          </a:ln>
                          <a:solidFill>
                            <a:schemeClr val="tx1"/>
                          </a:solidFill>
                          <a:effectLst/>
                          <a:latin typeface="Comic Sans MS"/>
                          <a:ea typeface="ＭＳ Ｐゴシック" charset="0"/>
                          <a:cs typeface="Comic Sans MS"/>
                        </a:rPr>
                        <a:t>Stored</a:t>
                      </a:r>
                      <a:r>
                        <a:rPr kumimoji="0" lang="ja-JP" altLang="en-US" sz="2400" b="1" i="0" u="none" strike="noStrike" cap="none" normalizeH="0" baseline="0" dirty="0">
                          <a:ln>
                            <a:noFill/>
                          </a:ln>
                          <a:solidFill>
                            <a:schemeClr val="tx1"/>
                          </a:solidFill>
                          <a:effectLst/>
                          <a:latin typeface="Comic Sans MS"/>
                          <a:ea typeface="ＭＳ Ｐゴシック" charset="0"/>
                          <a:cs typeface="Comic Sans MS"/>
                        </a:rPr>
                        <a:t>”</a:t>
                      </a:r>
                      <a:r>
                        <a:rPr kumimoji="0" lang="en-US" sz="2400" b="1" i="0" u="none" strike="noStrike" cap="none" normalizeH="0" baseline="0" dirty="0">
                          <a:ln>
                            <a:noFill/>
                          </a:ln>
                          <a:solidFill>
                            <a:schemeClr val="tx1"/>
                          </a:solidFill>
                          <a:effectLst/>
                          <a:latin typeface="Comic Sans MS"/>
                          <a:ea typeface="ＭＳ Ｐゴシック" charset="0"/>
                          <a:cs typeface="Comic Sans MS"/>
                        </a:rPr>
                        <a:t> </a:t>
                      </a:r>
                      <a:r>
                        <a:rPr kumimoji="0" lang="en-US" sz="2400" b="1" i="0" u="none" strike="noStrike" cap="none" normalizeH="0" baseline="0" dirty="0" smtClean="0">
                          <a:ln>
                            <a:noFill/>
                          </a:ln>
                          <a:solidFill>
                            <a:schemeClr val="tx1"/>
                          </a:solidFill>
                          <a:effectLst/>
                          <a:latin typeface="Comic Sans MS"/>
                          <a:ea typeface="ＭＳ Ｐゴシック" charset="0"/>
                          <a:cs typeface="Comic Sans MS"/>
                        </a:rPr>
                        <a:t>energy</a:t>
                      </a:r>
                    </a:p>
                    <a:p>
                      <a:pPr marL="0" marR="0" lvl="0" indent="0" algn="l" defTabSz="914400" rtl="0" eaLnBrk="1" fontAlgn="base" latinLnBrk="0" hangingPunct="1">
                        <a:lnSpc>
                          <a:spcPct val="100000"/>
                        </a:lnSpc>
                        <a:spcBef>
                          <a:spcPct val="20000"/>
                        </a:spcBef>
                        <a:spcAft>
                          <a:spcPct val="0"/>
                        </a:spcAft>
                        <a:buClr>
                          <a:schemeClr val="tx1"/>
                        </a:buClr>
                        <a:buSzTx/>
                        <a:buFont typeface="Wingdings" charset="2"/>
                        <a:buNone/>
                        <a:tabLst/>
                      </a:pPr>
                      <a:endParaRPr kumimoji="0" lang="en-US" sz="2400" b="0" i="0" u="none" strike="noStrike" cap="none" normalizeH="0" baseline="0" dirty="0">
                        <a:ln>
                          <a:noFill/>
                        </a:ln>
                        <a:solidFill>
                          <a:schemeClr val="tx1"/>
                        </a:solidFill>
                        <a:effectLst/>
                        <a:latin typeface="Comic Sans MS"/>
                        <a:ea typeface="ＭＳ Ｐゴシック" charset="0"/>
                        <a:cs typeface="Comic Sans MS"/>
                      </a:endParaRPr>
                    </a:p>
                    <a:p>
                      <a:pPr marL="342900" marR="0" lvl="0" indent="-342900" algn="l" defTabSz="914400" rtl="0" eaLnBrk="1" fontAlgn="base" latinLnBrk="0" hangingPunct="1">
                        <a:lnSpc>
                          <a:spcPct val="100000"/>
                        </a:lnSpc>
                        <a:spcBef>
                          <a:spcPct val="20000"/>
                        </a:spcBef>
                        <a:spcAft>
                          <a:spcPct val="0"/>
                        </a:spcAft>
                        <a:buClr>
                          <a:schemeClr val="tx1"/>
                        </a:buClr>
                        <a:buSzTx/>
                        <a:buFont typeface="Wingdings" charset="2"/>
                        <a:buChar char="²"/>
                        <a:tabLst/>
                      </a:pPr>
                      <a:r>
                        <a:rPr kumimoji="0" lang="en-US" sz="2400" b="1" i="0" u="none" strike="noStrike" cap="none" normalizeH="0" baseline="0" dirty="0">
                          <a:ln>
                            <a:noFill/>
                          </a:ln>
                          <a:solidFill>
                            <a:schemeClr val="tx1"/>
                          </a:solidFill>
                          <a:effectLst/>
                          <a:latin typeface="Comic Sans MS"/>
                          <a:ea typeface="ＭＳ Ｐゴシック" charset="0"/>
                          <a:cs typeface="Comic Sans MS"/>
                        </a:rPr>
                        <a:t>Examples:</a:t>
                      </a:r>
                      <a:r>
                        <a:rPr kumimoji="0" lang="en-US" sz="2400" b="0" i="0" u="none" strike="noStrike" cap="none" normalizeH="0" baseline="0" dirty="0">
                          <a:ln>
                            <a:noFill/>
                          </a:ln>
                          <a:solidFill>
                            <a:schemeClr val="tx1"/>
                          </a:solidFill>
                          <a:effectLst/>
                          <a:latin typeface="Comic Sans MS"/>
                          <a:ea typeface="ＭＳ Ｐゴシック" charset="0"/>
                          <a:cs typeface="Comic Sans MS"/>
                        </a:rPr>
                        <a:t> </a:t>
                      </a:r>
                    </a:p>
                    <a:p>
                      <a:pPr marL="800100" marR="0" lvl="1" indent="-342900" algn="l" defTabSz="914400" rtl="0" eaLnBrk="1" fontAlgn="base" latinLnBrk="0" hangingPunct="1">
                        <a:lnSpc>
                          <a:spcPct val="100000"/>
                        </a:lnSpc>
                        <a:spcBef>
                          <a:spcPct val="20000"/>
                        </a:spcBef>
                        <a:spcAft>
                          <a:spcPct val="0"/>
                        </a:spcAft>
                        <a:buClr>
                          <a:schemeClr val="tx1"/>
                        </a:buClr>
                        <a:buSzPct val="50000"/>
                        <a:buFont typeface="Wingdings" charset="2"/>
                        <a:buChar char="²"/>
                        <a:tabLst/>
                      </a:pPr>
                      <a:r>
                        <a:rPr kumimoji="0" lang="en-US" sz="1800" b="0" i="0" u="none" strike="noStrike" cap="none" normalizeH="0" baseline="0" dirty="0">
                          <a:ln>
                            <a:noFill/>
                          </a:ln>
                          <a:solidFill>
                            <a:schemeClr val="tx1"/>
                          </a:solidFill>
                          <a:effectLst/>
                          <a:latin typeface="Comic Sans MS"/>
                          <a:ea typeface="ＭＳ Ｐゴシック" charset="0"/>
                          <a:cs typeface="Comic Sans MS"/>
                        </a:rPr>
                        <a:t>Momentum of car before impact</a:t>
                      </a:r>
                    </a:p>
                    <a:p>
                      <a:pPr marL="800100" marR="0" lvl="1" indent="-342900" algn="l" defTabSz="914400" rtl="0" eaLnBrk="1" fontAlgn="base" latinLnBrk="0" hangingPunct="1">
                        <a:lnSpc>
                          <a:spcPct val="100000"/>
                        </a:lnSpc>
                        <a:spcBef>
                          <a:spcPct val="20000"/>
                        </a:spcBef>
                        <a:spcAft>
                          <a:spcPct val="0"/>
                        </a:spcAft>
                        <a:buClr>
                          <a:schemeClr val="tx1"/>
                        </a:buClr>
                        <a:buSzPct val="50000"/>
                        <a:buFont typeface="Wingdings" charset="2"/>
                        <a:buChar char="²"/>
                        <a:tabLst/>
                      </a:pPr>
                      <a:r>
                        <a:rPr kumimoji="0" lang="en-US" sz="1800" b="0" i="0" u="none" strike="noStrike" cap="none" normalizeH="0" baseline="0" dirty="0">
                          <a:ln>
                            <a:noFill/>
                          </a:ln>
                          <a:solidFill>
                            <a:schemeClr val="tx1"/>
                          </a:solidFill>
                          <a:effectLst/>
                          <a:latin typeface="Comic Sans MS"/>
                          <a:ea typeface="ＭＳ Ｐゴシック" charset="0"/>
                          <a:cs typeface="Comic Sans MS"/>
                        </a:rPr>
                        <a:t>Energy contained in chemical bonds of food we </a:t>
                      </a:r>
                      <a:r>
                        <a:rPr kumimoji="0" lang="en-US" sz="1800" b="0" i="0" u="none" strike="noStrike" cap="none" normalizeH="0" baseline="0" dirty="0" smtClean="0">
                          <a:ln>
                            <a:noFill/>
                          </a:ln>
                          <a:solidFill>
                            <a:schemeClr val="tx1"/>
                          </a:solidFill>
                          <a:effectLst/>
                          <a:latin typeface="Comic Sans MS"/>
                          <a:ea typeface="ＭＳ Ｐゴシック" charset="0"/>
                          <a:cs typeface="Comic Sans MS"/>
                        </a:rPr>
                        <a:t>eat</a:t>
                      </a:r>
                    </a:p>
                    <a:p>
                      <a:pPr marL="800100" marR="0" lvl="1" indent="-342900" algn="l" defTabSz="914400" rtl="0" eaLnBrk="1" fontAlgn="base" latinLnBrk="0" hangingPunct="1">
                        <a:lnSpc>
                          <a:spcPct val="100000"/>
                        </a:lnSpc>
                        <a:spcBef>
                          <a:spcPct val="20000"/>
                        </a:spcBef>
                        <a:spcAft>
                          <a:spcPct val="0"/>
                        </a:spcAft>
                        <a:buClr>
                          <a:schemeClr val="tx1"/>
                        </a:buClr>
                        <a:buSzPct val="50000"/>
                        <a:buFont typeface="Wingdings" charset="2"/>
                        <a:buChar char="²"/>
                        <a:tabLst/>
                      </a:pPr>
                      <a:r>
                        <a:rPr kumimoji="0" lang="en-US" sz="1800" b="0" i="0" u="none" strike="noStrike" cap="none" normalizeH="0" baseline="0" dirty="0" smtClean="0">
                          <a:ln>
                            <a:noFill/>
                          </a:ln>
                          <a:solidFill>
                            <a:schemeClr val="tx1"/>
                          </a:solidFill>
                          <a:effectLst/>
                          <a:latin typeface="Comic Sans MS"/>
                          <a:ea typeface="ＭＳ Ｐゴシック" charset="0"/>
                          <a:cs typeface="Comic Sans MS"/>
                        </a:rPr>
                        <a:t>Energy in the drawn bow</a:t>
                      </a:r>
                      <a:endParaRPr kumimoji="0" lang="en-US" sz="1800" b="0" i="0" u="none" strike="noStrike" cap="none" normalizeH="0" baseline="0" dirty="0">
                        <a:ln>
                          <a:noFill/>
                        </a:ln>
                        <a:solidFill>
                          <a:schemeClr val="tx1"/>
                        </a:solidFill>
                        <a:effectLst/>
                        <a:latin typeface="Comic Sans MS"/>
                        <a:ea typeface="ＭＳ Ｐゴシック" charset="0"/>
                        <a:cs typeface="Comic Sans MS"/>
                      </a:endParaRPr>
                    </a:p>
                    <a:p>
                      <a:pPr marL="457200" marR="0" lvl="1" indent="0" algn="l" defTabSz="914400" rtl="0" eaLnBrk="1" fontAlgn="base" latinLnBrk="0" hangingPunct="1">
                        <a:lnSpc>
                          <a:spcPct val="100000"/>
                        </a:lnSpc>
                        <a:spcBef>
                          <a:spcPct val="20000"/>
                        </a:spcBef>
                        <a:spcAft>
                          <a:spcPct val="0"/>
                        </a:spcAft>
                        <a:buClr>
                          <a:schemeClr val="folHlink"/>
                        </a:buClr>
                        <a:buSzPct val="50000"/>
                        <a:buFontTx/>
                        <a:buChar char="–"/>
                        <a:tabLst/>
                      </a:pPr>
                      <a:endParaRPr kumimoji="0" lang="en-US" sz="2800" b="1" i="0" u="none" strike="noStrike" cap="none" normalizeH="0" baseline="0" dirty="0">
                        <a:ln>
                          <a:noFill/>
                        </a:ln>
                        <a:solidFill>
                          <a:schemeClr val="tx1"/>
                        </a:solidFill>
                        <a:effectLst/>
                        <a:latin typeface="Arial" charset="0"/>
                        <a:ea typeface="ＭＳ Ｐゴシック" charset="0"/>
                      </a:endParaRPr>
                    </a:p>
                  </a:txBody>
                  <a:tcPr marT="45677" marB="4567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997" name="Text Box 5"/>
          <p:cNvSpPr txBox="1">
            <a:spLocks noChangeArrowheads="1"/>
          </p:cNvSpPr>
          <p:nvPr/>
        </p:nvSpPr>
        <p:spPr bwMode="auto">
          <a:xfrm>
            <a:off x="0"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From the  Virtual Biology Classroom on </a:t>
            </a:r>
            <a:r>
              <a:rPr lang="en-US" sz="1000">
                <a:latin typeface="Comic Sans MS" charset="0"/>
                <a:hlinkClick r:id="rId3"/>
              </a:rPr>
              <a:t>ScienceProfOnline.com</a:t>
            </a:r>
            <a:endParaRPr lang="en-US" sz="1000">
              <a:latin typeface="Comic Sans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381000" y="76200"/>
            <a:ext cx="8382000" cy="914400"/>
          </a:xfrm>
        </p:spPr>
        <p:txBody>
          <a:bodyPr/>
          <a:lstStyle/>
          <a:p>
            <a:pPr eaLnBrk="1" hangingPunct="1"/>
            <a:r>
              <a:rPr lang="en-US" sz="4000" b="1" dirty="0">
                <a:solidFill>
                  <a:schemeClr val="bg2"/>
                </a:solidFill>
                <a:latin typeface="Comic Sans MS" charset="0"/>
                <a:cs typeface="Comic Sans MS" charset="0"/>
              </a:rPr>
              <a:t/>
            </a:r>
            <a:br>
              <a:rPr lang="en-US" sz="4000" b="1" dirty="0">
                <a:solidFill>
                  <a:schemeClr val="bg2"/>
                </a:solidFill>
                <a:latin typeface="Comic Sans MS" charset="0"/>
                <a:cs typeface="Comic Sans MS" charset="0"/>
              </a:rPr>
            </a:br>
            <a:r>
              <a:rPr lang="en-US" sz="4000" b="1" dirty="0" smtClean="0">
                <a:solidFill>
                  <a:srgbClr val="008000"/>
                </a:solidFill>
                <a:latin typeface="Comic Sans MS" charset="0"/>
                <a:cs typeface="Comic Sans MS" charset="0"/>
              </a:rPr>
              <a:t>Everyday Science</a:t>
            </a:r>
            <a:r>
              <a:rPr lang="en-US" sz="4800" dirty="0">
                <a:solidFill>
                  <a:srgbClr val="3366FF"/>
                </a:solidFill>
                <a:latin typeface="Arial" charset="0"/>
              </a:rPr>
              <a:t/>
            </a:r>
            <a:br>
              <a:rPr lang="en-US" sz="4800" dirty="0">
                <a:solidFill>
                  <a:srgbClr val="3366FF"/>
                </a:solidFill>
                <a:latin typeface="Arial" charset="0"/>
              </a:rPr>
            </a:br>
            <a:endParaRPr lang="en-US" b="1" dirty="0">
              <a:solidFill>
                <a:srgbClr val="3366FF"/>
              </a:solidFill>
              <a:latin typeface="Comic Sans MS" charset="0"/>
              <a:cs typeface="Comic Sans MS" charset="0"/>
            </a:endParaRPr>
          </a:p>
        </p:txBody>
      </p:sp>
      <p:sp>
        <p:nvSpPr>
          <p:cNvPr id="27" name="Rectangle 3"/>
          <p:cNvSpPr txBox="1">
            <a:spLocks noChangeArrowheads="1"/>
          </p:cNvSpPr>
          <p:nvPr/>
        </p:nvSpPr>
        <p:spPr bwMode="auto">
          <a:xfrm>
            <a:off x="152400" y="1143000"/>
            <a:ext cx="449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defRPr/>
            </a:pPr>
            <a:r>
              <a:rPr lang="en-US" sz="2400" b="1" dirty="0">
                <a:solidFill>
                  <a:srgbClr val="3366FF"/>
                </a:solidFill>
                <a:latin typeface="Comic Sans MS" charset="0"/>
                <a:cs typeface="Comic Sans MS" charset="0"/>
              </a:rPr>
              <a:t>Law of Conservation of </a:t>
            </a:r>
            <a:r>
              <a:rPr lang="en-US" sz="2400" b="1" dirty="0" smtClean="0">
                <a:solidFill>
                  <a:srgbClr val="3366FF"/>
                </a:solidFill>
                <a:latin typeface="Comic Sans MS" charset="0"/>
                <a:cs typeface="Comic Sans MS" charset="0"/>
              </a:rPr>
              <a:t>Energy</a:t>
            </a:r>
          </a:p>
          <a:p>
            <a:pPr marL="0" indent="0" eaLnBrk="1" hangingPunct="1">
              <a:buNone/>
              <a:defRPr/>
            </a:pPr>
            <a:endParaRPr lang="en-US" sz="1050" b="1" dirty="0" smtClean="0">
              <a:solidFill>
                <a:srgbClr val="3366FF"/>
              </a:solidFill>
              <a:latin typeface="Comic Sans MS" charset="0"/>
              <a:cs typeface="Comic Sans MS" charset="0"/>
            </a:endParaRPr>
          </a:p>
          <a:p>
            <a:pPr eaLnBrk="1" hangingPunct="1">
              <a:defRPr/>
            </a:pPr>
            <a:r>
              <a:rPr lang="en-US" sz="1800" dirty="0" smtClean="0">
                <a:latin typeface="Comic Sans MS"/>
                <a:cs typeface="Comic Sans MS"/>
              </a:rPr>
              <a:t>All </a:t>
            </a:r>
            <a:r>
              <a:rPr lang="en-US" sz="1800" dirty="0" smtClean="0">
                <a:latin typeface="Comic Sans MS"/>
                <a:cs typeface="Comic Sans MS"/>
              </a:rPr>
              <a:t>energy in the universe is constant </a:t>
            </a:r>
            <a:r>
              <a:rPr lang="en-US" sz="1200" dirty="0" smtClean="0">
                <a:latin typeface="Comic Sans MS"/>
                <a:cs typeface="Comic Sans MS"/>
              </a:rPr>
              <a:t>(cannot be created or destroyed)</a:t>
            </a:r>
            <a:r>
              <a:rPr lang="en-US" sz="1600" dirty="0" smtClean="0">
                <a:latin typeface="Comic Sans MS"/>
                <a:cs typeface="Comic Sans MS"/>
              </a:rPr>
              <a:t>.</a:t>
            </a:r>
          </a:p>
          <a:p>
            <a:pPr marL="0" indent="0" eaLnBrk="1" hangingPunct="1">
              <a:buFontTx/>
              <a:buNone/>
              <a:defRPr/>
            </a:pPr>
            <a:endParaRPr lang="en-US" sz="1200" dirty="0" smtClean="0">
              <a:latin typeface="Comic Sans MS"/>
              <a:cs typeface="Comic Sans MS"/>
            </a:endParaRPr>
          </a:p>
          <a:p>
            <a:pPr eaLnBrk="1" hangingPunct="1">
              <a:defRPr/>
            </a:pPr>
            <a:r>
              <a:rPr lang="en-US" sz="1800" dirty="0" smtClean="0">
                <a:latin typeface="Comic Sans MS"/>
                <a:cs typeface="Comic Sans MS"/>
              </a:rPr>
              <a:t>But energy can be converted between forms.</a:t>
            </a:r>
          </a:p>
          <a:p>
            <a:pPr eaLnBrk="1" hangingPunct="1">
              <a:defRPr/>
            </a:pPr>
            <a:endParaRPr lang="en-US" sz="1200" dirty="0">
              <a:latin typeface="Comic Sans MS"/>
              <a:cs typeface="Comic Sans MS"/>
            </a:endParaRPr>
          </a:p>
          <a:p>
            <a:pPr eaLnBrk="1" hangingPunct="1">
              <a:defRPr/>
            </a:pPr>
            <a:r>
              <a:rPr lang="en-US" sz="1800" i="1" dirty="0" smtClean="0">
                <a:solidFill>
                  <a:schemeClr val="bg1">
                    <a:lumMod val="50000"/>
                  </a:schemeClr>
                </a:solidFill>
                <a:latin typeface="Comic Sans MS"/>
                <a:cs typeface="Comic Sans MS"/>
              </a:rPr>
              <a:t>Amount</a:t>
            </a:r>
            <a:r>
              <a:rPr lang="en-US" sz="1800" i="1" dirty="0" smtClean="0">
                <a:solidFill>
                  <a:schemeClr val="bg1">
                    <a:lumMod val="75000"/>
                  </a:schemeClr>
                </a:solidFill>
                <a:latin typeface="Comic Sans MS"/>
                <a:cs typeface="Comic Sans MS"/>
              </a:rPr>
              <a:t> </a:t>
            </a:r>
            <a:r>
              <a:rPr lang="en-US" sz="1800" dirty="0" smtClean="0">
                <a:latin typeface="Comic Sans MS"/>
                <a:cs typeface="Comic Sans MS"/>
              </a:rPr>
              <a:t>of E is constant.</a:t>
            </a:r>
          </a:p>
          <a:p>
            <a:pPr eaLnBrk="1" hangingPunct="1">
              <a:defRPr/>
            </a:pPr>
            <a:endParaRPr lang="en-US" sz="1200" i="1" dirty="0">
              <a:solidFill>
                <a:srgbClr val="BFBFBF"/>
              </a:solidFill>
              <a:latin typeface="Comic Sans MS"/>
              <a:cs typeface="Comic Sans MS"/>
            </a:endParaRPr>
          </a:p>
          <a:p>
            <a:pPr eaLnBrk="1" hangingPunct="1">
              <a:defRPr/>
            </a:pPr>
            <a:r>
              <a:rPr lang="en-US" sz="1800" i="1" dirty="0">
                <a:solidFill>
                  <a:srgbClr val="7F7F7F"/>
                </a:solidFill>
                <a:latin typeface="Comic Sans MS"/>
                <a:cs typeface="Comic Sans MS"/>
              </a:rPr>
              <a:t>F</a:t>
            </a:r>
            <a:r>
              <a:rPr lang="en-US" sz="1800" i="1" dirty="0" smtClean="0">
                <a:solidFill>
                  <a:srgbClr val="7F7F7F"/>
                </a:solidFill>
                <a:latin typeface="Comic Sans MS"/>
                <a:cs typeface="Comic Sans MS"/>
              </a:rPr>
              <a:t>orm</a:t>
            </a:r>
            <a:r>
              <a:rPr lang="en-US" sz="1800" dirty="0" smtClean="0">
                <a:latin typeface="Comic Sans MS"/>
                <a:cs typeface="Comic Sans MS"/>
              </a:rPr>
              <a:t> of E is not.</a:t>
            </a:r>
          </a:p>
          <a:p>
            <a:pPr marL="0" indent="0" eaLnBrk="1" hangingPunct="1">
              <a:buFontTx/>
              <a:buNone/>
              <a:defRPr/>
            </a:pPr>
            <a:endParaRPr lang="en-US" sz="1100" dirty="0">
              <a:latin typeface="Comic Sans MS"/>
              <a:cs typeface="Comic Sans MS"/>
            </a:endParaRPr>
          </a:p>
          <a:p>
            <a:pPr>
              <a:defRPr/>
            </a:pPr>
            <a:r>
              <a:rPr lang="en-US" sz="1600" b="1" dirty="0" smtClean="0">
                <a:latin typeface="Comic Sans MS"/>
                <a:cs typeface="Comic Sans MS"/>
              </a:rPr>
              <a:t>Example: </a:t>
            </a:r>
            <a:r>
              <a:rPr lang="en-US" sz="1400" dirty="0" smtClean="0">
                <a:latin typeface="Comic Sans MS"/>
                <a:cs typeface="Comic Sans MS"/>
              </a:rPr>
              <a:t>When archer draws the string back, </a:t>
            </a:r>
            <a:r>
              <a:rPr lang="en-US" sz="1400" b="1" dirty="0" smtClean="0">
                <a:solidFill>
                  <a:srgbClr val="3366FF"/>
                </a:solidFill>
                <a:latin typeface="Comic Sans MS"/>
                <a:cs typeface="Comic Sans MS"/>
              </a:rPr>
              <a:t>chemical energy </a:t>
            </a:r>
            <a:r>
              <a:rPr lang="en-US" sz="1400" dirty="0" smtClean="0">
                <a:latin typeface="Comic Sans MS"/>
                <a:cs typeface="Comic Sans MS"/>
              </a:rPr>
              <a:t>of the archer's body is transformed into elastic </a:t>
            </a:r>
            <a:r>
              <a:rPr lang="en-US" sz="1400" b="1" dirty="0" smtClean="0">
                <a:solidFill>
                  <a:srgbClr val="3366FF"/>
                </a:solidFill>
                <a:latin typeface="Comic Sans MS"/>
                <a:cs typeface="Comic Sans MS"/>
              </a:rPr>
              <a:t>potential energy </a:t>
            </a:r>
            <a:r>
              <a:rPr lang="en-US" sz="1400" dirty="0" smtClean="0">
                <a:latin typeface="Comic Sans MS"/>
                <a:cs typeface="Comic Sans MS"/>
              </a:rPr>
              <a:t>in the bent bow. When the string is released, potential energy in the bow is transformed into </a:t>
            </a:r>
            <a:r>
              <a:rPr lang="en-US" sz="1400" b="1" dirty="0" smtClean="0">
                <a:solidFill>
                  <a:srgbClr val="3366FF"/>
                </a:solidFill>
                <a:latin typeface="Comic Sans MS"/>
                <a:cs typeface="Comic Sans MS"/>
              </a:rPr>
              <a:t>kinetic energy</a:t>
            </a:r>
            <a:r>
              <a:rPr lang="en-US" sz="1400" dirty="0" smtClean="0">
                <a:solidFill>
                  <a:srgbClr val="808080"/>
                </a:solidFill>
                <a:latin typeface="Comic Sans MS"/>
                <a:cs typeface="Comic Sans MS"/>
              </a:rPr>
              <a:t> </a:t>
            </a:r>
            <a:r>
              <a:rPr lang="en-US" sz="1400" dirty="0" smtClean="0">
                <a:latin typeface="Comic Sans MS"/>
                <a:cs typeface="Comic Sans MS"/>
              </a:rPr>
              <a:t>of the arrow as it takes flight.</a:t>
            </a:r>
          </a:p>
          <a:p>
            <a:pPr algn="ctr">
              <a:defRPr/>
            </a:pPr>
            <a:endParaRPr lang="en-US" sz="1800" dirty="0" smtClean="0">
              <a:latin typeface="Comic Sans MS"/>
              <a:cs typeface="Comic Sans MS"/>
            </a:endParaRPr>
          </a:p>
          <a:p>
            <a:pPr eaLnBrk="1" hangingPunct="1">
              <a:defRPr/>
            </a:pPr>
            <a:endParaRPr lang="en-US" sz="1800" dirty="0" smtClean="0">
              <a:latin typeface="Comic Sans MS"/>
              <a:cs typeface="Comic Sans MS"/>
            </a:endParaRPr>
          </a:p>
          <a:p>
            <a:pPr eaLnBrk="1" hangingPunct="1">
              <a:defRPr/>
            </a:pPr>
            <a:endParaRPr lang="en-US" sz="1600" dirty="0" smtClean="0">
              <a:latin typeface="Arial" charset="0"/>
            </a:endParaRPr>
          </a:p>
          <a:p>
            <a:pPr eaLnBrk="1" hangingPunct="1">
              <a:buFontTx/>
              <a:buNone/>
              <a:defRPr/>
            </a:pPr>
            <a:endParaRPr lang="en-US" sz="1600" dirty="0" smtClean="0">
              <a:latin typeface="Arial" charset="0"/>
            </a:endParaRPr>
          </a:p>
          <a:p>
            <a:pPr eaLnBrk="1" hangingPunct="1">
              <a:defRPr/>
            </a:pPr>
            <a:endParaRPr lang="en-US" sz="1800" dirty="0" smtClean="0">
              <a:latin typeface="Comic Sans MS"/>
              <a:cs typeface="Comic Sans MS"/>
            </a:endParaRPr>
          </a:p>
          <a:p>
            <a:pPr eaLnBrk="1" hangingPunct="1">
              <a:defRPr/>
            </a:pPr>
            <a:endParaRPr lang="en-US" sz="1800" dirty="0">
              <a:latin typeface="Comic Sans MS"/>
              <a:cs typeface="Comic Sans MS"/>
            </a:endParaRPr>
          </a:p>
        </p:txBody>
      </p:sp>
      <p:sp>
        <p:nvSpPr>
          <p:cNvPr id="44035" name="Text Box 5"/>
          <p:cNvSpPr txBox="1">
            <a:spLocks noChangeArrowheads="1"/>
          </p:cNvSpPr>
          <p:nvPr/>
        </p:nvSpPr>
        <p:spPr bwMode="auto">
          <a:xfrm>
            <a:off x="4633913" y="6613525"/>
            <a:ext cx="4548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From the  Virtual Biology Classroom on </a:t>
            </a:r>
            <a:r>
              <a:rPr lang="en-US" sz="1000">
                <a:latin typeface="Comic Sans MS" charset="0"/>
                <a:hlinkClick r:id="rId3"/>
              </a:rPr>
              <a:t>ScienceProfOnline.com</a:t>
            </a:r>
            <a:endParaRPr lang="en-US" sz="1000">
              <a:latin typeface="Comic Sans MS" charset="0"/>
            </a:endParaRPr>
          </a:p>
        </p:txBody>
      </p:sp>
      <p:pic>
        <p:nvPicPr>
          <p:cNvPr id="29" name="Picture 28" descr="Mediaeval_archery_reenactmen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143000"/>
            <a:ext cx="3685310"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037" name="Text Box 5"/>
          <p:cNvSpPr txBox="1">
            <a:spLocks noChangeArrowheads="1"/>
          </p:cNvSpPr>
          <p:nvPr/>
        </p:nvSpPr>
        <p:spPr bwMode="auto">
          <a:xfrm>
            <a:off x="0" y="6611938"/>
            <a:ext cx="2743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 </a:t>
            </a:r>
            <a:r>
              <a:rPr lang="en-US" sz="1000">
                <a:latin typeface="Comic Sans MS" charset="0"/>
                <a:cs typeface="Arial" charset="0"/>
                <a:hlinkClick r:id="rId5"/>
              </a:rPr>
              <a:t>Archer</a:t>
            </a:r>
            <a:r>
              <a:rPr lang="en-US" sz="1000">
                <a:latin typeface="Comic Sans MS" charset="0"/>
                <a:cs typeface="Arial" charset="0"/>
              </a:rPr>
              <a:t>, Wiki</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5"/>
          <p:cNvSpPr txBox="1">
            <a:spLocks noChangeArrowheads="1"/>
          </p:cNvSpPr>
          <p:nvPr/>
        </p:nvSpPr>
        <p:spPr bwMode="auto">
          <a:xfrm>
            <a:off x="457200" y="1295400"/>
            <a:ext cx="43434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6600"/>
                </a:solidFill>
                <a:latin typeface="Comic Sans MS" charset="0"/>
                <a:cs typeface="Comic Sans MS" charset="0"/>
              </a:rPr>
              <a:t>Solar energy </a:t>
            </a:r>
            <a:r>
              <a:rPr lang="en-US" sz="1800">
                <a:latin typeface="Comic Sans MS" charset="0"/>
                <a:cs typeface="Comic Sans MS" charset="0"/>
              </a:rPr>
              <a:t>powers most life on earth.</a:t>
            </a:r>
          </a:p>
          <a:p>
            <a:pPr eaLnBrk="1" hangingPunct="1"/>
            <a:endParaRPr lang="en-US" sz="1000">
              <a:solidFill>
                <a:srgbClr val="339933"/>
              </a:solidFill>
              <a:latin typeface="Comic Sans MS" charset="0"/>
              <a:cs typeface="Comic Sans MS" charset="0"/>
            </a:endParaRPr>
          </a:p>
          <a:p>
            <a:pPr eaLnBrk="1" hangingPunct="1"/>
            <a:r>
              <a:rPr lang="en-US" b="1">
                <a:solidFill>
                  <a:srgbClr val="339933"/>
                </a:solidFill>
                <a:latin typeface="Comic Sans MS" charset="0"/>
                <a:cs typeface="Comic Sans MS" charset="0"/>
              </a:rPr>
              <a:t>Plants</a:t>
            </a:r>
            <a:r>
              <a:rPr lang="en-US" sz="2000">
                <a:solidFill>
                  <a:srgbClr val="339933"/>
                </a:solidFill>
                <a:latin typeface="Comic Sans MS" charset="0"/>
                <a:cs typeface="Comic Sans MS" charset="0"/>
              </a:rPr>
              <a:t> </a:t>
            </a:r>
            <a:r>
              <a:rPr lang="en-US" sz="1800">
                <a:latin typeface="Comic Sans MS" charset="0"/>
                <a:cs typeface="Comic Sans MS" charset="0"/>
              </a:rPr>
              <a:t>convert sunlight energy into PE stored as calories in the chemical bonds of sugars </a:t>
            </a:r>
            <a:r>
              <a:rPr lang="en-US" sz="1600">
                <a:latin typeface="Comic Sans MS" charset="0"/>
                <a:cs typeface="Comic Sans MS" charset="0"/>
              </a:rPr>
              <a:t>(food)</a:t>
            </a:r>
            <a:r>
              <a:rPr lang="en-US" sz="1800">
                <a:latin typeface="Comic Sans MS" charset="0"/>
                <a:cs typeface="Comic Sans MS" charset="0"/>
              </a:rPr>
              <a:t>.</a:t>
            </a:r>
          </a:p>
          <a:p>
            <a:pPr eaLnBrk="1" hangingPunct="1"/>
            <a:endParaRPr lang="en-US" sz="1400">
              <a:latin typeface="Comic Sans MS" charset="0"/>
              <a:cs typeface="Comic Sans MS" charset="0"/>
            </a:endParaRPr>
          </a:p>
          <a:p>
            <a:pPr eaLnBrk="1" hangingPunct="1"/>
            <a:r>
              <a:rPr lang="en-US" b="1">
                <a:solidFill>
                  <a:schemeClr val="accent2"/>
                </a:solidFill>
                <a:latin typeface="Comic Sans MS" charset="0"/>
                <a:cs typeface="Comic Sans MS" charset="0"/>
              </a:rPr>
              <a:t>Animals</a:t>
            </a:r>
            <a:r>
              <a:rPr lang="en-US" sz="2000">
                <a:latin typeface="Comic Sans MS" charset="0"/>
                <a:cs typeface="Comic Sans MS" charset="0"/>
              </a:rPr>
              <a:t> </a:t>
            </a:r>
            <a:r>
              <a:rPr lang="en-US" sz="1800">
                <a:latin typeface="Comic Sans MS" charset="0"/>
                <a:cs typeface="Comic Sans MS" charset="0"/>
              </a:rPr>
              <a:t>eat plants, or other animals, and transform the PE of food calories into the energy of body heat, movement, and the cellular work needed to stay alive.</a:t>
            </a:r>
          </a:p>
          <a:p>
            <a:pPr eaLnBrk="1" hangingPunct="1"/>
            <a:endParaRPr lang="en-US" sz="2000">
              <a:latin typeface="Comic Sans MS" charset="0"/>
              <a:cs typeface="Comic Sans MS" charset="0"/>
            </a:endParaRPr>
          </a:p>
          <a:p>
            <a:pPr algn="ctr" eaLnBrk="1" hangingPunct="1"/>
            <a:r>
              <a:rPr lang="en-US" sz="1600">
                <a:latin typeface="Comic Sans MS" charset="0"/>
                <a:ea typeface="ＭＳ ゴシック" charset="0"/>
                <a:cs typeface="ＭＳ ゴシック" charset="0"/>
              </a:rPr>
              <a:t>♪ It</a:t>
            </a:r>
            <a:r>
              <a:rPr lang="fr-FR" sz="1600">
                <a:latin typeface="Comic Sans MS" charset="0"/>
                <a:ea typeface="ＭＳ ゴシック" charset="0"/>
                <a:cs typeface="ＭＳ ゴシック" charset="0"/>
              </a:rPr>
              <a:t>’</a:t>
            </a:r>
            <a:r>
              <a:rPr lang="en-US" altLang="ja-JP" sz="1600">
                <a:latin typeface="Comic Sans MS" charset="0"/>
                <a:cs typeface="Comic Sans MS" charset="0"/>
              </a:rPr>
              <a:t>s the circle...the circle of LIFE ♪</a:t>
            </a:r>
          </a:p>
          <a:p>
            <a:pPr algn="ctr" eaLnBrk="1" hangingPunct="1"/>
            <a:endParaRPr lang="en-US" sz="1600" b="1">
              <a:latin typeface="Comic Sans MS" charset="0"/>
              <a:cs typeface="Comic Sans MS" charset="0"/>
            </a:endParaRPr>
          </a:p>
          <a:p>
            <a:pPr algn="ctr" eaLnBrk="1" hangingPunct="1"/>
            <a:r>
              <a:rPr lang="en-US" sz="1400">
                <a:solidFill>
                  <a:srgbClr val="000000"/>
                </a:solidFill>
                <a:latin typeface="Comic Sans MS" charset="0"/>
                <a:cs typeface="Comic Sans MS" charset="0"/>
              </a:rPr>
              <a:t>The </a:t>
            </a:r>
            <a:r>
              <a:rPr lang="en-US" sz="1600">
                <a:solidFill>
                  <a:srgbClr val="000000"/>
                </a:solidFill>
                <a:latin typeface="Comic Sans MS" charset="0"/>
                <a:cs typeface="Comic Sans MS" charset="0"/>
              </a:rPr>
              <a:t>cycling of matter as nutrients.</a:t>
            </a:r>
          </a:p>
          <a:p>
            <a:pPr algn="ctr" eaLnBrk="1" hangingPunct="1"/>
            <a:r>
              <a:rPr lang="en-US" sz="1600">
                <a:solidFill>
                  <a:srgbClr val="000000"/>
                </a:solidFill>
                <a:latin typeface="Comic Sans MS" charset="0"/>
                <a:cs typeface="Comic Sans MS" charset="0"/>
              </a:rPr>
              <a:t>The flow of energy thru the food chain.</a:t>
            </a:r>
          </a:p>
          <a:p>
            <a:pPr algn="ctr" eaLnBrk="1" hangingPunct="1"/>
            <a:r>
              <a:rPr lang="en-US" sz="1600">
                <a:solidFill>
                  <a:srgbClr val="000000"/>
                </a:solidFill>
                <a:latin typeface="Comic Sans MS" charset="0"/>
                <a:cs typeface="Comic Sans MS" charset="0"/>
              </a:rPr>
              <a:t>Amount of energy is constant, form is not.</a:t>
            </a:r>
          </a:p>
          <a:p>
            <a:pPr eaLnBrk="1" hangingPunct="1"/>
            <a:endParaRPr lang="en-US" sz="1400">
              <a:latin typeface="Comic Sans MS" charset="0"/>
              <a:cs typeface="Comic Sans MS" charset="0"/>
            </a:endParaRPr>
          </a:p>
        </p:txBody>
      </p:sp>
      <p:pic>
        <p:nvPicPr>
          <p:cNvPr id="46082" name="Picture 4" descr="DSCf00035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438400"/>
            <a:ext cx="2924175" cy="218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3" name="Picture 5" descr="0011Lion-Buff%20Kill%20C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62400"/>
            <a:ext cx="3251200" cy="218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4" name="Picture 6" descr="thumb_savannah%20grass%2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905000"/>
            <a:ext cx="1676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7" descr="MCj0212709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228600"/>
            <a:ext cx="16637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Line 8"/>
          <p:cNvSpPr>
            <a:spLocks noChangeShapeType="1"/>
          </p:cNvSpPr>
          <p:nvPr/>
        </p:nvSpPr>
        <p:spPr bwMode="auto">
          <a:xfrm flipH="1">
            <a:off x="6705600" y="1676400"/>
            <a:ext cx="762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7" name="Line 9"/>
          <p:cNvSpPr>
            <a:spLocks noChangeShapeType="1"/>
          </p:cNvSpPr>
          <p:nvPr/>
        </p:nvSpPr>
        <p:spPr bwMode="auto">
          <a:xfrm>
            <a:off x="6858000" y="2743200"/>
            <a:ext cx="609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Line 10"/>
          <p:cNvSpPr>
            <a:spLocks noChangeShapeType="1"/>
          </p:cNvSpPr>
          <p:nvPr/>
        </p:nvSpPr>
        <p:spPr bwMode="auto">
          <a:xfrm flipH="1">
            <a:off x="8153400" y="373380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9" name="Text Box 5"/>
          <p:cNvSpPr txBox="1">
            <a:spLocks noChangeArrowheads="1"/>
          </p:cNvSpPr>
          <p:nvPr/>
        </p:nvSpPr>
        <p:spPr bwMode="auto">
          <a:xfrm>
            <a:off x="4633913" y="6613525"/>
            <a:ext cx="4548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From the  Virtual Biology Classroom on </a:t>
            </a:r>
            <a:r>
              <a:rPr lang="en-US" sz="1000">
                <a:latin typeface="Comic Sans MS" charset="0"/>
                <a:hlinkClick r:id="rId7"/>
              </a:rPr>
              <a:t>ScienceProfOnline.com</a:t>
            </a:r>
            <a:endParaRPr lang="en-US" sz="1000">
              <a:latin typeface="Comic Sans MS" charset="0"/>
            </a:endParaRPr>
          </a:p>
        </p:txBody>
      </p:sp>
      <p:sp>
        <p:nvSpPr>
          <p:cNvPr id="15" name="Rectangle 2"/>
          <p:cNvSpPr>
            <a:spLocks noGrp="1" noChangeArrowheads="1"/>
          </p:cNvSpPr>
          <p:nvPr>
            <p:ph type="title"/>
          </p:nvPr>
        </p:nvSpPr>
        <p:spPr>
          <a:xfrm>
            <a:off x="228600" y="228600"/>
            <a:ext cx="8229600" cy="990600"/>
          </a:xfrm>
        </p:spPr>
        <p:txBody>
          <a:bodyPr/>
          <a:lstStyle/>
          <a:p>
            <a:pPr algn="l" eaLnBrk="1" hangingPunct="1">
              <a:defRPr/>
            </a:pPr>
            <a:r>
              <a:rPr lang="en-US" sz="3200" b="1" dirty="0" smtClean="0">
                <a:solidFill>
                  <a:srgbClr val="004F00"/>
                </a:solidFill>
                <a:effectLst>
                  <a:outerShdw blurRad="38100" dist="38100" dir="2700000" algn="tl">
                    <a:srgbClr val="C0C0C0"/>
                  </a:outerShdw>
                </a:effectLst>
                <a:latin typeface="Comic Sans MS"/>
                <a:ea typeface="+mj-ea"/>
                <a:cs typeface="Comic Sans MS"/>
              </a:rPr>
              <a:t>Energy Exchange in an Ecosystem</a:t>
            </a:r>
            <a:endParaRPr lang="en-US" sz="3200" dirty="0" smtClean="0">
              <a:solidFill>
                <a:srgbClr val="004F00"/>
              </a:solidFill>
              <a:effectLst>
                <a:outerShdw blurRad="38100" dist="38100" dir="2700000" algn="tl">
                  <a:srgbClr val="C0C0C0"/>
                </a:outerShdw>
              </a:effectLst>
              <a:latin typeface="Comic Sans MS"/>
              <a:ea typeface="+mj-ea"/>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 Box 18"/>
          <p:cNvSpPr txBox="1">
            <a:spLocks noChangeArrowheads="1"/>
          </p:cNvSpPr>
          <p:nvPr/>
        </p:nvSpPr>
        <p:spPr bwMode="auto">
          <a:xfrm>
            <a:off x="6553200" y="6634163"/>
            <a:ext cx="260032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Image: </a:t>
            </a:r>
            <a:r>
              <a:rPr lang="en-US" sz="1000" dirty="0" smtClean="0">
                <a:latin typeface="Comic Sans MS" charset="0"/>
                <a:cs typeface="+mn-cs"/>
                <a:hlinkClick r:id="rId3"/>
              </a:rPr>
              <a:t>Energy and human life</a:t>
            </a:r>
            <a:r>
              <a:rPr lang="en-US" sz="1000" dirty="0" smtClean="0">
                <a:latin typeface="Comic Sans MS" charset="0"/>
                <a:cs typeface="+mn-cs"/>
              </a:rPr>
              <a:t>, Wiki </a:t>
            </a:r>
          </a:p>
        </p:txBody>
      </p:sp>
      <p:sp>
        <p:nvSpPr>
          <p:cNvPr id="48130" name="Text Box 5"/>
          <p:cNvSpPr txBox="1">
            <a:spLocks noChangeArrowheads="1"/>
          </p:cNvSpPr>
          <p:nvPr/>
        </p:nvSpPr>
        <p:spPr bwMode="auto">
          <a:xfrm>
            <a:off x="0"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From the  Virtual Biology Classroom on </a:t>
            </a:r>
            <a:r>
              <a:rPr lang="en-US" sz="1000">
                <a:latin typeface="Comic Sans MS" charset="0"/>
                <a:hlinkClick r:id="rId4"/>
              </a:rPr>
              <a:t>ScienceProfOnline.com</a:t>
            </a:r>
            <a:endParaRPr lang="en-US" sz="1000">
              <a:latin typeface="Comic Sans MS" charset="0"/>
            </a:endParaRPr>
          </a:p>
        </p:txBody>
      </p:sp>
      <p:pic>
        <p:nvPicPr>
          <p:cNvPr id="48131" name="Picture 1" descr="Energy_and_life.svg.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075" y="685800"/>
            <a:ext cx="77184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152400" y="228600"/>
            <a:ext cx="4648200" cy="6400800"/>
          </a:xfrm>
        </p:spPr>
        <p:txBody>
          <a:bodyPr/>
          <a:lstStyle/>
          <a:p>
            <a:pPr algn="ctr" eaLnBrk="1" hangingPunct="1">
              <a:buFontTx/>
              <a:buNone/>
              <a:defRPr/>
            </a:pPr>
            <a:r>
              <a:rPr lang="en-US" altLang="en-US" sz="5400" b="1" dirty="0" smtClean="0">
                <a:solidFill>
                  <a:srgbClr val="33CC33"/>
                </a:solidFill>
                <a:latin typeface="Comic Sans MS" pitchFamily="66" charset="0"/>
                <a:cs typeface="+mn-cs"/>
              </a:rPr>
              <a:t> </a:t>
            </a:r>
            <a:r>
              <a:rPr lang="en-US" altLang="en-US" sz="4800" b="1" dirty="0" smtClean="0">
                <a:solidFill>
                  <a:srgbClr val="33CC33"/>
                </a:solidFill>
                <a:latin typeface="Comic Sans MS" pitchFamily="66" charset="0"/>
                <a:cs typeface="+mn-cs"/>
              </a:rPr>
              <a:t>Confused?</a:t>
            </a:r>
            <a:endParaRPr lang="en-US" altLang="en-US" sz="3600" b="1" dirty="0" smtClean="0">
              <a:latin typeface="Comic Sans MS" pitchFamily="66" charset="0"/>
              <a:cs typeface="+mn-cs"/>
            </a:endParaRPr>
          </a:p>
          <a:p>
            <a:pPr algn="ctr" eaLnBrk="1" hangingPunct="1">
              <a:buFontTx/>
              <a:buNone/>
              <a:defRPr/>
            </a:pPr>
            <a:r>
              <a:rPr lang="en-US" altLang="en-US" sz="2000" dirty="0" smtClean="0">
                <a:latin typeface="Comic Sans MS" pitchFamily="66" charset="0"/>
                <a:cs typeface="+mn-cs"/>
              </a:rPr>
              <a:t>    Here are some links to fun resources that further explain Chemistry:</a:t>
            </a:r>
          </a:p>
          <a:p>
            <a:pPr algn="ctr" eaLnBrk="1" hangingPunct="1">
              <a:buFontTx/>
              <a:buNone/>
              <a:defRPr/>
            </a:pPr>
            <a:endParaRPr lang="en-US" altLang="en-US" sz="1000" smtClean="0">
              <a:latin typeface="Comic Sans MS" pitchFamily="66" charset="0"/>
              <a:cs typeface="+mn-cs"/>
            </a:endParaRPr>
          </a:p>
          <a:p>
            <a:pPr algn="ctr" eaLnBrk="1" hangingPunct="1">
              <a:buFontTx/>
              <a:buNone/>
              <a:defRPr/>
            </a:pPr>
            <a:endParaRPr lang="en-US" altLang="en-US" sz="1000" dirty="0" smtClean="0">
              <a:latin typeface="Comic Sans MS" pitchFamily="66" charset="0"/>
              <a:cs typeface="+mn-cs"/>
            </a:endParaRPr>
          </a:p>
          <a:p>
            <a:pPr eaLnBrk="1" hangingPunct="1">
              <a:defRPr/>
            </a:pPr>
            <a:r>
              <a:rPr lang="en-US" altLang="en-US" sz="1800" dirty="0" smtClean="0">
                <a:latin typeface="Comic Sans MS" pitchFamily="66" charset="0"/>
                <a:cs typeface="+mn-cs"/>
                <a:hlinkClick r:id="rId3"/>
              </a:rPr>
              <a:t>Matter Is the Stuff Around You</a:t>
            </a:r>
            <a:r>
              <a:rPr lang="en-US" altLang="en-US" sz="1400" dirty="0" smtClean="0">
                <a:latin typeface="Comic Sans MS" pitchFamily="66" charset="0"/>
                <a:cs typeface="+mn-cs"/>
                <a:hlinkClick r:id="rId3"/>
              </a:rPr>
              <a:t> </a:t>
            </a:r>
            <a:r>
              <a:rPr lang="en-US" altLang="en-US" sz="1400" dirty="0" smtClean="0">
                <a:latin typeface="Comic Sans MS" pitchFamily="66" charset="0"/>
                <a:cs typeface="+mn-cs"/>
              </a:rPr>
              <a:t>from Chem4Kids.</a:t>
            </a:r>
            <a:endParaRPr lang="en-US" altLang="en-US" sz="1400" dirty="0" smtClean="0">
              <a:latin typeface="Comic Sans MS" pitchFamily="66" charset="0"/>
              <a:cs typeface="+mn-cs"/>
              <a:hlinkClick r:id="rId4"/>
            </a:endParaRPr>
          </a:p>
          <a:p>
            <a:pPr eaLnBrk="1" hangingPunct="1">
              <a:defRPr/>
            </a:pPr>
            <a:r>
              <a:rPr lang="en-US" altLang="en-US" sz="1800" dirty="0" smtClean="0">
                <a:latin typeface="Comic Sans MS" pitchFamily="66" charset="0"/>
                <a:cs typeface="+mn-cs"/>
                <a:hlinkClick r:id="rId4"/>
              </a:rPr>
              <a:t>Inorganic Chemistry Main Page</a:t>
            </a:r>
            <a:r>
              <a:rPr lang="en-US" altLang="en-US" sz="1400" dirty="0" smtClean="0">
                <a:latin typeface="Comic Sans MS" pitchFamily="66" charset="0"/>
                <a:cs typeface="+mn-cs"/>
                <a:hlinkClick r:id="rId4"/>
              </a:rPr>
              <a:t> </a:t>
            </a:r>
            <a:r>
              <a:rPr lang="en-US" altLang="en-US" sz="1400" dirty="0" smtClean="0">
                <a:latin typeface="Comic Sans MS" pitchFamily="66" charset="0"/>
                <a:cs typeface="+mn-cs"/>
              </a:rPr>
              <a:t>on the Virtual Cell Biology Classroom of</a:t>
            </a:r>
            <a:r>
              <a:rPr lang="en-US" altLang="en-US" sz="1050" dirty="0" smtClean="0">
                <a:latin typeface="Comic Sans MS" pitchFamily="66" charset="0"/>
                <a:cs typeface="+mn-cs"/>
              </a:rPr>
              <a:t> </a:t>
            </a:r>
            <a:r>
              <a:rPr lang="en-US" altLang="en-US" sz="1400" dirty="0" smtClean="0">
                <a:latin typeface="Comic Sans MS" pitchFamily="66" charset="0"/>
                <a:cs typeface="+mn-cs"/>
                <a:hlinkClick r:id="rId5"/>
              </a:rPr>
              <a:t>Science Prof Online</a:t>
            </a:r>
            <a:r>
              <a:rPr lang="en-US" altLang="en-US" sz="1800" dirty="0" smtClean="0">
                <a:latin typeface="Comic Sans MS" pitchFamily="66" charset="0"/>
                <a:cs typeface="+mn-cs"/>
              </a:rPr>
              <a:t>.</a:t>
            </a:r>
            <a:r>
              <a:rPr lang="en-US" altLang="en-US" sz="1050" dirty="0" smtClean="0">
                <a:latin typeface="Comic Sans MS" pitchFamily="66" charset="0"/>
                <a:cs typeface="+mn-cs"/>
              </a:rPr>
              <a:t> </a:t>
            </a:r>
            <a:endParaRPr lang="en-US" altLang="en-US" sz="1800" dirty="0" smtClean="0">
              <a:latin typeface="Comic Sans MS" pitchFamily="66" charset="0"/>
              <a:cs typeface="+mn-cs"/>
            </a:endParaRPr>
          </a:p>
          <a:p>
            <a:pPr eaLnBrk="1" hangingPunct="1">
              <a:defRPr/>
            </a:pPr>
            <a:r>
              <a:rPr lang="en-US" altLang="en-US" sz="1800" dirty="0" smtClean="0">
                <a:latin typeface="Comic Sans MS" pitchFamily="66" charset="0"/>
                <a:cs typeface="+mn-cs"/>
                <a:hlinkClick r:id="rId6"/>
              </a:rPr>
              <a:t>“Chemistry”</a:t>
            </a:r>
            <a:r>
              <a:rPr lang="en-US" altLang="en-US" sz="1200" dirty="0" smtClean="0">
                <a:latin typeface="Comic Sans MS" pitchFamily="66" charset="0"/>
                <a:cs typeface="+mn-cs"/>
              </a:rPr>
              <a:t> </a:t>
            </a:r>
            <a:r>
              <a:rPr lang="en-US" altLang="en-US" sz="1400" dirty="0" smtClean="0">
                <a:latin typeface="Comic Sans MS" pitchFamily="66" charset="0"/>
                <a:cs typeface="+mn-cs"/>
              </a:rPr>
              <a:t>a song by </a:t>
            </a:r>
            <a:r>
              <a:rPr lang="en-US" altLang="en-US" sz="1400" dirty="0" err="1" smtClean="0">
                <a:latin typeface="Comic Sans MS" pitchFamily="66" charset="0"/>
                <a:cs typeface="+mn-cs"/>
              </a:rPr>
              <a:t>Kimya</a:t>
            </a:r>
            <a:r>
              <a:rPr lang="en-US" altLang="en-US" sz="1400" dirty="0" smtClean="0">
                <a:latin typeface="Comic Sans MS" pitchFamily="66" charset="0"/>
                <a:cs typeface="+mn-cs"/>
              </a:rPr>
              <a:t> Dawson.</a:t>
            </a:r>
            <a:endParaRPr lang="en-US" altLang="en-US" sz="1800" dirty="0" smtClean="0">
              <a:latin typeface="Comic Sans MS" pitchFamily="66" charset="0"/>
              <a:cs typeface="+mn-cs"/>
            </a:endParaRPr>
          </a:p>
          <a:p>
            <a:pPr eaLnBrk="1" hangingPunct="1">
              <a:defRPr/>
            </a:pPr>
            <a:r>
              <a:rPr lang="en-US" altLang="en-US" sz="1800" dirty="0" smtClean="0">
                <a:latin typeface="Comic Sans MS" pitchFamily="66" charset="0"/>
                <a:cs typeface="+mn-cs"/>
                <a:hlinkClick r:id="rId7"/>
              </a:rPr>
              <a:t>Chem4Kids</a:t>
            </a:r>
            <a:r>
              <a:rPr lang="en-US" altLang="en-US" sz="1400" dirty="0" smtClean="0">
                <a:latin typeface="Comic Sans MS" pitchFamily="66" charset="0"/>
                <a:cs typeface="+mn-cs"/>
              </a:rPr>
              <a:t> website</a:t>
            </a:r>
            <a:r>
              <a:rPr lang="en-US" altLang="en-US" sz="1600" dirty="0" smtClean="0">
                <a:latin typeface="Comic Sans MS" pitchFamily="66" charset="0"/>
                <a:cs typeface="+mn-cs"/>
              </a:rPr>
              <a:t> </a:t>
            </a:r>
            <a:r>
              <a:rPr lang="en-US" altLang="en-US" sz="1400" dirty="0" smtClean="0">
                <a:latin typeface="Comic Sans MS" pitchFamily="66" charset="0"/>
                <a:cs typeface="+mn-cs"/>
              </a:rPr>
              <a:t>by Rader.</a:t>
            </a:r>
            <a:endParaRPr lang="en-US" altLang="en-US" sz="900" dirty="0" smtClean="0">
              <a:latin typeface="Comic Sans MS" pitchFamily="66" charset="0"/>
              <a:cs typeface="+mn-cs"/>
            </a:endParaRPr>
          </a:p>
          <a:p>
            <a:pPr eaLnBrk="1" hangingPunct="1">
              <a:defRPr/>
            </a:pPr>
            <a:r>
              <a:rPr lang="en-US" altLang="en-US" sz="1800" dirty="0" smtClean="0">
                <a:latin typeface="Comic Sans MS" pitchFamily="66" charset="0"/>
                <a:cs typeface="+mn-cs"/>
              </a:rPr>
              <a:t>“</a:t>
            </a:r>
            <a:r>
              <a:rPr lang="en-US" altLang="en-US" sz="1800" dirty="0" smtClean="0">
                <a:latin typeface="Comic Sans MS" pitchFamily="66" charset="0"/>
                <a:cs typeface="+mn-cs"/>
                <a:hlinkClick r:id="rId8"/>
              </a:rPr>
              <a:t>Better Living Through Chemistry</a:t>
            </a:r>
            <a:r>
              <a:rPr lang="en-US" altLang="en-US" sz="1800" dirty="0" smtClean="0">
                <a:latin typeface="Comic Sans MS" pitchFamily="66" charset="0"/>
                <a:cs typeface="+mn-cs"/>
              </a:rPr>
              <a:t>” </a:t>
            </a:r>
            <a:r>
              <a:rPr lang="en-US" altLang="en-US" sz="1400" dirty="0" smtClean="0">
                <a:latin typeface="Comic Sans MS" pitchFamily="66" charset="0"/>
                <a:cs typeface="+mn-cs"/>
              </a:rPr>
              <a:t>a song by Queens of the Stone Age.</a:t>
            </a:r>
            <a:endParaRPr lang="en-US" altLang="en-US" sz="900" dirty="0" smtClean="0">
              <a:latin typeface="Comic Sans MS" pitchFamily="66" charset="0"/>
              <a:cs typeface="+mn-cs"/>
            </a:endParaRPr>
          </a:p>
          <a:p>
            <a:pPr eaLnBrk="1" hangingPunct="1">
              <a:defRPr/>
            </a:pPr>
            <a:r>
              <a:rPr lang="en-US" altLang="en-US" sz="1800" dirty="0" smtClean="0">
                <a:latin typeface="Comic Sans MS" pitchFamily="66" charset="0"/>
                <a:cs typeface="+mn-cs"/>
                <a:hlinkClick r:id="rId9"/>
              </a:rPr>
              <a:t>“Chemistry”</a:t>
            </a:r>
            <a:r>
              <a:rPr lang="en-US" altLang="en-US" sz="1200" dirty="0" smtClean="0">
                <a:latin typeface="Comic Sans MS" pitchFamily="66" charset="0"/>
                <a:cs typeface="+mn-cs"/>
              </a:rPr>
              <a:t> </a:t>
            </a:r>
            <a:r>
              <a:rPr lang="en-US" altLang="en-US" sz="1400" dirty="0" smtClean="0">
                <a:latin typeface="Comic Sans MS" pitchFamily="66" charset="0"/>
                <a:cs typeface="+mn-cs"/>
              </a:rPr>
              <a:t>a song by Rush.</a:t>
            </a:r>
          </a:p>
          <a:p>
            <a:pPr eaLnBrk="1" hangingPunct="1">
              <a:defRPr/>
            </a:pPr>
            <a:endParaRPr lang="en-US" altLang="en-US" sz="1200" dirty="0" smtClean="0">
              <a:latin typeface="Comic Sans MS" pitchFamily="66" charset="0"/>
              <a:cs typeface="+mn-cs"/>
            </a:endParaRPr>
          </a:p>
          <a:p>
            <a:pPr eaLnBrk="1" hangingPunct="1">
              <a:defRPr/>
            </a:pPr>
            <a:endParaRPr lang="en-US" altLang="en-US" sz="1200" dirty="0">
              <a:latin typeface="Comic Sans MS" pitchFamily="66" charset="0"/>
              <a:cs typeface="+mn-cs"/>
            </a:endParaRPr>
          </a:p>
          <a:p>
            <a:pPr eaLnBrk="1" hangingPunct="1">
              <a:defRPr/>
            </a:pPr>
            <a:endParaRPr lang="en-US" altLang="en-US" sz="800" dirty="0" smtClean="0">
              <a:latin typeface="Comic Sans MS" pitchFamily="66" charset="0"/>
              <a:cs typeface="+mn-cs"/>
            </a:endParaRPr>
          </a:p>
          <a:p>
            <a:pPr eaLnBrk="1" hangingPunct="1">
              <a:buFontTx/>
              <a:buNone/>
              <a:defRPr/>
            </a:pPr>
            <a:r>
              <a:rPr lang="en-US" altLang="en-US" sz="1200" dirty="0" smtClean="0">
                <a:latin typeface="Comic Sans MS" pitchFamily="66" charset="0"/>
                <a:cs typeface="+mn-cs"/>
              </a:rPr>
              <a:t>    	(You must be in PPT slideshow view to click on links.)</a:t>
            </a:r>
          </a:p>
        </p:txBody>
      </p:sp>
      <p:pic>
        <p:nvPicPr>
          <p:cNvPr id="50178" name="Picture 4" descr="MC90022968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76850" y="2646363"/>
            <a:ext cx="312420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WordArt 5"/>
          <p:cNvSpPr>
            <a:spLocks noChangeArrowheads="1" noChangeShapeType="1" noTextEdit="1"/>
          </p:cNvSpPr>
          <p:nvPr/>
        </p:nvSpPr>
        <p:spPr bwMode="auto">
          <a:xfrm>
            <a:off x="5486400" y="762000"/>
            <a:ext cx="2743200" cy="10668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a:ea typeface="Comic Sans MS"/>
                <a:cs typeface="Comic Sans MS"/>
              </a:rPr>
              <a:t>Smart Links</a:t>
            </a:r>
          </a:p>
        </p:txBody>
      </p:sp>
      <p:sp>
        <p:nvSpPr>
          <p:cNvPr id="50180" name="Text Box 5"/>
          <p:cNvSpPr txBox="1">
            <a:spLocks noChangeArrowheads="1"/>
          </p:cNvSpPr>
          <p:nvPr/>
        </p:nvSpPr>
        <p:spPr bwMode="auto">
          <a:xfrm>
            <a:off x="4633913" y="6613525"/>
            <a:ext cx="4548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From the  Virtual Biology Classroom on </a:t>
            </a:r>
            <a:r>
              <a:rPr lang="en-US" sz="1000">
                <a:latin typeface="Comic Sans MS" charset="0"/>
                <a:hlinkClick r:id="rId5"/>
              </a:rPr>
              <a:t>ScienceProfOnline.com</a:t>
            </a:r>
            <a:endParaRPr lang="en-US" sz="1000">
              <a:latin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4"/>
          <p:cNvSpPr>
            <a:spLocks noGrp="1" noChangeArrowheads="1"/>
          </p:cNvSpPr>
          <p:nvPr>
            <p:ph type="ctrTitle" idx="4294967295"/>
          </p:nvPr>
        </p:nvSpPr>
        <p:spPr>
          <a:xfrm>
            <a:off x="457200" y="1524000"/>
            <a:ext cx="3200400" cy="3048000"/>
          </a:xfrm>
        </p:spPr>
        <p:txBody>
          <a:bodyPr/>
          <a:lstStyle/>
          <a:p>
            <a:pPr algn="l" eaLnBrk="1" hangingPunct="1"/>
            <a:r>
              <a:rPr lang="en-US" sz="4800" b="1">
                <a:solidFill>
                  <a:srgbClr val="3CBA26"/>
                </a:solidFill>
                <a:latin typeface="Arial" charset="0"/>
              </a:rPr>
              <a:t/>
            </a:r>
            <a:br>
              <a:rPr lang="en-US" sz="4800" b="1">
                <a:solidFill>
                  <a:srgbClr val="3CBA26"/>
                </a:solidFill>
                <a:latin typeface="Arial" charset="0"/>
              </a:rPr>
            </a:br>
            <a:r>
              <a:rPr lang="en-US" b="1">
                <a:solidFill>
                  <a:srgbClr val="3CBA26"/>
                </a:solidFill>
                <a:latin typeface="Comic Sans MS" charset="0"/>
                <a:cs typeface="Comic Sans MS" charset="0"/>
              </a:rPr>
              <a:t>Matter </a:t>
            </a:r>
            <a:br>
              <a:rPr lang="en-US" b="1">
                <a:solidFill>
                  <a:srgbClr val="3CBA26"/>
                </a:solidFill>
                <a:latin typeface="Comic Sans MS" charset="0"/>
                <a:cs typeface="Comic Sans MS" charset="0"/>
              </a:rPr>
            </a:br>
            <a:r>
              <a:rPr lang="en-US" b="1">
                <a:solidFill>
                  <a:srgbClr val="3CBA26"/>
                </a:solidFill>
                <a:latin typeface="Comic Sans MS" charset="0"/>
                <a:cs typeface="Comic Sans MS" charset="0"/>
              </a:rPr>
              <a:t>&amp; </a:t>
            </a:r>
            <a:br>
              <a:rPr lang="en-US" b="1">
                <a:solidFill>
                  <a:srgbClr val="3CBA26"/>
                </a:solidFill>
                <a:latin typeface="Comic Sans MS" charset="0"/>
                <a:cs typeface="Comic Sans MS" charset="0"/>
              </a:rPr>
            </a:br>
            <a:r>
              <a:rPr lang="en-US" b="1">
                <a:solidFill>
                  <a:srgbClr val="3CBA26"/>
                </a:solidFill>
                <a:latin typeface="Comic Sans MS" charset="0"/>
                <a:cs typeface="Comic Sans MS" charset="0"/>
              </a:rPr>
              <a:t>Energy</a:t>
            </a:r>
            <a:r>
              <a:rPr lang="en-US" sz="4800" b="1">
                <a:solidFill>
                  <a:srgbClr val="3CBA26"/>
                </a:solidFill>
                <a:latin typeface="Comic Sans MS" charset="0"/>
                <a:cs typeface="Comic Sans MS" charset="0"/>
              </a:rPr>
              <a:t/>
            </a:r>
            <a:br>
              <a:rPr lang="en-US" sz="4800" b="1">
                <a:solidFill>
                  <a:srgbClr val="3CBA26"/>
                </a:solidFill>
                <a:latin typeface="Comic Sans MS" charset="0"/>
                <a:cs typeface="Comic Sans MS" charset="0"/>
              </a:rPr>
            </a:br>
            <a:endParaRPr lang="en-US" sz="4000" b="1">
              <a:solidFill>
                <a:srgbClr val="3CBA26"/>
              </a:solidFill>
              <a:latin typeface="Comic Sans MS" charset="0"/>
              <a:cs typeface="Comic Sans MS" charset="0"/>
            </a:endParaRPr>
          </a:p>
        </p:txBody>
      </p:sp>
      <p:sp>
        <p:nvSpPr>
          <p:cNvPr id="9" name="Text Box 18"/>
          <p:cNvSpPr txBox="1">
            <a:spLocks noChangeArrowheads="1"/>
          </p:cNvSpPr>
          <p:nvPr/>
        </p:nvSpPr>
        <p:spPr bwMode="auto">
          <a:xfrm>
            <a:off x="5562600" y="6634163"/>
            <a:ext cx="359092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Image: Sculpture of Albert Einstein &amp; E=MC2, Wiki </a:t>
            </a:r>
          </a:p>
        </p:txBody>
      </p:sp>
      <p:sp>
        <p:nvSpPr>
          <p:cNvPr id="17411" name="Text Box 5"/>
          <p:cNvSpPr txBox="1">
            <a:spLocks noChangeArrowheads="1"/>
          </p:cNvSpPr>
          <p:nvPr/>
        </p:nvSpPr>
        <p:spPr bwMode="auto">
          <a:xfrm>
            <a:off x="0"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From the  Virtual Biology Classroom on </a:t>
            </a:r>
            <a:r>
              <a:rPr lang="en-US" sz="1000">
                <a:latin typeface="Comic Sans MS" charset="0"/>
                <a:hlinkClick r:id="rId3"/>
              </a:rPr>
              <a:t>ScienceProfOnline.com</a:t>
            </a:r>
            <a:endParaRPr lang="en-US" sz="1000">
              <a:latin typeface="Comic Sans MS" charset="0"/>
            </a:endParaRPr>
          </a:p>
        </p:txBody>
      </p:sp>
      <p:pic>
        <p:nvPicPr>
          <p:cNvPr id="3" name="Picture 2" descr="Einstein_sculpture_at_Questac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685800"/>
            <a:ext cx="5511800" cy="533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4"/>
          <p:cNvSpPr>
            <a:spLocks noGrp="1" noChangeArrowheads="1"/>
          </p:cNvSpPr>
          <p:nvPr>
            <p:ph type="ctrTitle" idx="4294967295"/>
          </p:nvPr>
        </p:nvSpPr>
        <p:spPr>
          <a:xfrm>
            <a:off x="457200" y="1524000"/>
            <a:ext cx="3505200" cy="1066800"/>
          </a:xfrm>
        </p:spPr>
        <p:txBody>
          <a:bodyPr/>
          <a:lstStyle/>
          <a:p>
            <a:pPr algn="l" eaLnBrk="1" hangingPunct="1"/>
            <a:r>
              <a:rPr lang="en-US" sz="4800" b="1">
                <a:solidFill>
                  <a:schemeClr val="accent2"/>
                </a:solidFill>
                <a:latin typeface="Arial" charset="0"/>
              </a:rPr>
              <a:t/>
            </a:r>
            <a:br>
              <a:rPr lang="en-US" sz="4800" b="1">
                <a:solidFill>
                  <a:schemeClr val="accent2"/>
                </a:solidFill>
                <a:latin typeface="Arial" charset="0"/>
              </a:rPr>
            </a:br>
            <a:r>
              <a:rPr lang="en-US" sz="4800" b="1">
                <a:solidFill>
                  <a:schemeClr val="tx1"/>
                </a:solidFill>
                <a:latin typeface="Comic Sans MS" charset="0"/>
                <a:cs typeface="Comic Sans MS" charset="0"/>
              </a:rPr>
              <a:t>Chemistry</a:t>
            </a:r>
            <a:r>
              <a:rPr lang="en-US" sz="4800" b="1">
                <a:solidFill>
                  <a:schemeClr val="accent2"/>
                </a:solidFill>
                <a:latin typeface="Comic Sans MS" charset="0"/>
                <a:cs typeface="Comic Sans MS" charset="0"/>
              </a:rPr>
              <a:t/>
            </a:r>
            <a:br>
              <a:rPr lang="en-US" sz="4800" b="1">
                <a:solidFill>
                  <a:schemeClr val="accent2"/>
                </a:solidFill>
                <a:latin typeface="Comic Sans MS" charset="0"/>
                <a:cs typeface="Comic Sans MS" charset="0"/>
              </a:rPr>
            </a:br>
            <a:endParaRPr lang="en-US" sz="4000" b="1">
              <a:solidFill>
                <a:schemeClr val="accent2"/>
              </a:solidFill>
              <a:latin typeface="Comic Sans MS" charset="0"/>
              <a:cs typeface="Comic Sans MS" charset="0"/>
            </a:endParaRPr>
          </a:p>
        </p:txBody>
      </p:sp>
      <p:sp>
        <p:nvSpPr>
          <p:cNvPr id="19458" name="Rectangle 5"/>
          <p:cNvSpPr>
            <a:spLocks noGrp="1" noChangeArrowheads="1"/>
          </p:cNvSpPr>
          <p:nvPr>
            <p:ph type="subTitle" idx="4294967295"/>
          </p:nvPr>
        </p:nvSpPr>
        <p:spPr>
          <a:xfrm>
            <a:off x="533400" y="3200400"/>
            <a:ext cx="3048000" cy="1600200"/>
          </a:xfrm>
        </p:spPr>
        <p:txBody>
          <a:bodyPr/>
          <a:lstStyle/>
          <a:p>
            <a:pPr marL="0" indent="0" algn="ctr" eaLnBrk="1" hangingPunct="1">
              <a:lnSpc>
                <a:spcPct val="80000"/>
              </a:lnSpc>
              <a:buFontTx/>
              <a:buNone/>
            </a:pPr>
            <a:r>
              <a:rPr lang="en-US" b="1">
                <a:solidFill>
                  <a:srgbClr val="3CBA26"/>
                </a:solidFill>
                <a:latin typeface="Comic Sans MS" charset="0"/>
                <a:cs typeface="Comic Sans MS" charset="0"/>
              </a:rPr>
              <a:t>The basis of all substances in our world</a:t>
            </a:r>
          </a:p>
        </p:txBody>
      </p:sp>
      <p:pic>
        <p:nvPicPr>
          <p:cNvPr id="8" name="Picture 7" descr="Earth_Eastern_Hemisphe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838200"/>
            <a:ext cx="4953000" cy="4953000"/>
          </a:xfrm>
          <a:prstGeom prst="ellipse">
            <a:avLst/>
          </a:prstGeom>
          <a:ln>
            <a:noFill/>
          </a:ln>
          <a:effectLst>
            <a:softEdge rad="112500"/>
          </a:effectLst>
        </p:spPr>
      </p:pic>
      <p:sp>
        <p:nvSpPr>
          <p:cNvPr id="9" name="Text Box 18"/>
          <p:cNvSpPr txBox="1">
            <a:spLocks noChangeArrowheads="1"/>
          </p:cNvSpPr>
          <p:nvPr/>
        </p:nvSpPr>
        <p:spPr bwMode="auto">
          <a:xfrm>
            <a:off x="7607300" y="6634163"/>
            <a:ext cx="154622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spcBef>
                <a:spcPct val="50000"/>
              </a:spcBef>
              <a:defRPr/>
            </a:pPr>
            <a:r>
              <a:rPr lang="en-US" sz="1000" dirty="0" smtClean="0">
                <a:latin typeface="Comic Sans MS" charset="0"/>
                <a:cs typeface="+mn-cs"/>
              </a:rPr>
              <a:t>Image: </a:t>
            </a:r>
            <a:r>
              <a:rPr lang="en-US" sz="1000" dirty="0" smtClean="0">
                <a:latin typeface="Comic Sans MS" charset="0"/>
                <a:cs typeface="+mn-cs"/>
                <a:hlinkClick r:id="rId4"/>
              </a:rPr>
              <a:t>Earth</a:t>
            </a:r>
            <a:r>
              <a:rPr lang="en-US" sz="1000" dirty="0" smtClean="0">
                <a:latin typeface="Comic Sans MS" charset="0"/>
                <a:cs typeface="+mn-cs"/>
              </a:rPr>
              <a:t>, Wiki </a:t>
            </a:r>
          </a:p>
        </p:txBody>
      </p:sp>
      <p:sp>
        <p:nvSpPr>
          <p:cNvPr id="19461" name="Text Box 5"/>
          <p:cNvSpPr txBox="1">
            <a:spLocks noChangeArrowheads="1"/>
          </p:cNvSpPr>
          <p:nvPr/>
        </p:nvSpPr>
        <p:spPr bwMode="auto">
          <a:xfrm>
            <a:off x="0" y="6613525"/>
            <a:ext cx="45481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From the  Virtual Biology Classroom on </a:t>
            </a:r>
            <a:r>
              <a:rPr lang="en-US" sz="1000">
                <a:latin typeface="Comic Sans MS" charset="0"/>
                <a:hlinkClick r:id="rId5"/>
              </a:rPr>
              <a:t>ScienceProfOnline.com</a:t>
            </a:r>
            <a:endParaRPr lang="en-US" sz="1000">
              <a:latin typeface="Comic Sans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381000" y="152400"/>
            <a:ext cx="4876800" cy="1143000"/>
          </a:xfrm>
        </p:spPr>
        <p:txBody>
          <a:bodyPr/>
          <a:lstStyle/>
          <a:p>
            <a:pPr algn="l" eaLnBrk="1" hangingPunct="1"/>
            <a:r>
              <a:rPr lang="en-US" b="1">
                <a:solidFill>
                  <a:srgbClr val="3366FF"/>
                </a:solidFill>
                <a:latin typeface="Comic Sans MS" charset="0"/>
                <a:cs typeface="Comic Sans MS" charset="0"/>
              </a:rPr>
              <a:t>Chemistry</a:t>
            </a:r>
          </a:p>
        </p:txBody>
      </p:sp>
      <p:sp>
        <p:nvSpPr>
          <p:cNvPr id="5123" name="Rectangle 3"/>
          <p:cNvSpPr>
            <a:spLocks noGrp="1" noChangeArrowheads="1"/>
          </p:cNvSpPr>
          <p:nvPr>
            <p:ph idx="4294967295"/>
          </p:nvPr>
        </p:nvSpPr>
        <p:spPr>
          <a:xfrm>
            <a:off x="457200" y="1295400"/>
            <a:ext cx="4800600" cy="2209800"/>
          </a:xfrm>
        </p:spPr>
        <p:txBody>
          <a:bodyPr/>
          <a:lstStyle/>
          <a:p>
            <a:pPr eaLnBrk="1" hangingPunct="1">
              <a:defRPr/>
            </a:pPr>
            <a:r>
              <a:rPr lang="en-US" sz="2400" b="1" dirty="0">
                <a:latin typeface="Comic Sans MS"/>
                <a:cs typeface="Comic Sans MS"/>
              </a:rPr>
              <a:t>T</a:t>
            </a:r>
            <a:r>
              <a:rPr lang="en-US" sz="2400" b="1" dirty="0" smtClean="0">
                <a:latin typeface="Comic Sans MS"/>
                <a:cs typeface="Comic Sans MS"/>
              </a:rPr>
              <a:t>he </a:t>
            </a:r>
            <a:r>
              <a:rPr lang="en-US" sz="2400" b="1" dirty="0">
                <a:latin typeface="Comic Sans MS"/>
                <a:cs typeface="Comic Sans MS"/>
              </a:rPr>
              <a:t>Study of </a:t>
            </a:r>
            <a:r>
              <a:rPr lang="en-US" sz="2400" b="1" dirty="0" smtClean="0">
                <a:latin typeface="Comic Sans MS"/>
                <a:cs typeface="Comic Sans MS"/>
              </a:rPr>
              <a:t>Matter</a:t>
            </a:r>
            <a:endParaRPr lang="en-US" sz="2400" b="1" dirty="0">
              <a:latin typeface="Comic Sans MS"/>
              <a:cs typeface="Comic Sans MS"/>
            </a:endParaRPr>
          </a:p>
          <a:p>
            <a:pPr lvl="1" eaLnBrk="1" hangingPunct="1">
              <a:defRPr/>
            </a:pPr>
            <a:r>
              <a:rPr lang="en-US" sz="2000" dirty="0">
                <a:latin typeface="Comic Sans MS"/>
                <a:cs typeface="Comic Sans MS"/>
              </a:rPr>
              <a:t>Structure </a:t>
            </a:r>
            <a:r>
              <a:rPr lang="en-US" sz="2000" dirty="0">
                <a:latin typeface="Comic Sans MS"/>
                <a:cs typeface="Comic Sans MS"/>
                <a:sym typeface="Wingdings" charset="0"/>
              </a:rPr>
              <a:t> what it</a:t>
            </a:r>
            <a:r>
              <a:rPr lang="ja-JP" altLang="en-US" sz="2000" dirty="0">
                <a:latin typeface="Comic Sans MS"/>
                <a:cs typeface="Comic Sans MS"/>
                <a:sym typeface="Wingdings" charset="0"/>
              </a:rPr>
              <a:t>’</a:t>
            </a:r>
            <a:r>
              <a:rPr lang="en-US" sz="2000" dirty="0">
                <a:latin typeface="Comic Sans MS"/>
                <a:cs typeface="Comic Sans MS"/>
                <a:sym typeface="Wingdings" charset="0"/>
              </a:rPr>
              <a:t>s made of</a:t>
            </a:r>
            <a:endParaRPr lang="en-US" sz="2000" dirty="0">
              <a:latin typeface="Comic Sans MS"/>
              <a:cs typeface="Comic Sans MS"/>
            </a:endParaRPr>
          </a:p>
          <a:p>
            <a:pPr lvl="1" eaLnBrk="1" hangingPunct="1">
              <a:defRPr/>
            </a:pPr>
            <a:r>
              <a:rPr lang="en-US" sz="2000" dirty="0">
                <a:latin typeface="Comic Sans MS"/>
                <a:cs typeface="Comic Sans MS"/>
              </a:rPr>
              <a:t>Properties </a:t>
            </a:r>
            <a:r>
              <a:rPr lang="en-US" sz="2000" dirty="0">
                <a:latin typeface="Comic Sans MS"/>
                <a:cs typeface="Comic Sans MS"/>
                <a:sym typeface="Wingdings" charset="0"/>
              </a:rPr>
              <a:t> how it behaves</a:t>
            </a:r>
            <a:endParaRPr lang="en-US" sz="2000" dirty="0">
              <a:latin typeface="Comic Sans MS"/>
              <a:cs typeface="Comic Sans MS"/>
            </a:endParaRPr>
          </a:p>
          <a:p>
            <a:pPr lvl="1" eaLnBrk="1" hangingPunct="1">
              <a:defRPr/>
            </a:pPr>
            <a:r>
              <a:rPr lang="en-US" sz="2000" dirty="0">
                <a:latin typeface="Comic Sans MS"/>
                <a:cs typeface="Comic Sans MS"/>
              </a:rPr>
              <a:t>Changes </a:t>
            </a:r>
            <a:r>
              <a:rPr lang="en-US" sz="2000" dirty="0">
                <a:latin typeface="Comic Sans MS"/>
                <a:cs typeface="Comic Sans MS"/>
                <a:sym typeface="Wingdings" charset="0"/>
              </a:rPr>
              <a:t> how and why it </a:t>
            </a:r>
            <a:r>
              <a:rPr lang="en-US" sz="2000" dirty="0" smtClean="0">
                <a:latin typeface="Comic Sans MS"/>
                <a:cs typeface="Comic Sans MS"/>
                <a:sym typeface="Wingdings" charset="0"/>
              </a:rPr>
              <a:t>  </a:t>
            </a:r>
          </a:p>
          <a:p>
            <a:pPr marL="457200" lvl="1" indent="0" eaLnBrk="1" hangingPunct="1">
              <a:buFontTx/>
              <a:buNone/>
              <a:defRPr/>
            </a:pPr>
            <a:r>
              <a:rPr lang="en-US" sz="2000" dirty="0">
                <a:latin typeface="Comic Sans MS"/>
                <a:cs typeface="Comic Sans MS"/>
                <a:sym typeface="Wingdings" charset="0"/>
              </a:rPr>
              <a:t> </a:t>
            </a:r>
            <a:r>
              <a:rPr lang="en-US" sz="2000" dirty="0" smtClean="0">
                <a:latin typeface="Comic Sans MS"/>
                <a:cs typeface="Comic Sans MS"/>
                <a:sym typeface="Wingdings" charset="0"/>
              </a:rPr>
              <a:t>                     changes</a:t>
            </a:r>
            <a:endParaRPr lang="en-US" sz="2000" dirty="0">
              <a:latin typeface="Comic Sans MS"/>
              <a:cs typeface="Comic Sans MS"/>
            </a:endParaRPr>
          </a:p>
        </p:txBody>
      </p:sp>
      <p:sp>
        <p:nvSpPr>
          <p:cNvPr id="21507" name="Text Box 5"/>
          <p:cNvSpPr txBox="1">
            <a:spLocks noChangeArrowheads="1"/>
          </p:cNvSpPr>
          <p:nvPr/>
        </p:nvSpPr>
        <p:spPr bwMode="auto">
          <a:xfrm>
            <a:off x="17463" y="6613525"/>
            <a:ext cx="4548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rPr>
              <a:t>From the  Virtual Biology Classroom on </a:t>
            </a:r>
            <a:r>
              <a:rPr lang="en-US" sz="1000">
                <a:latin typeface="Comic Sans MS" charset="0"/>
                <a:hlinkClick r:id="rId3"/>
              </a:rPr>
              <a:t>ScienceProfOnline.com</a:t>
            </a:r>
            <a:endParaRPr lang="en-US" sz="1000">
              <a:latin typeface="Comic Sans MS" charset="0"/>
            </a:endParaRPr>
          </a:p>
        </p:txBody>
      </p:sp>
      <p:sp>
        <p:nvSpPr>
          <p:cNvPr id="10" name="Rectangle 3"/>
          <p:cNvSpPr txBox="1">
            <a:spLocks noChangeArrowheads="1"/>
          </p:cNvSpPr>
          <p:nvPr/>
        </p:nvSpPr>
        <p:spPr bwMode="auto">
          <a:xfrm>
            <a:off x="533400" y="3276600"/>
            <a:ext cx="7696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buFontTx/>
              <a:buNone/>
              <a:defRPr/>
            </a:pPr>
            <a:endParaRPr lang="en-US" sz="900" dirty="0" smtClean="0">
              <a:latin typeface="Comic Sans MS"/>
              <a:cs typeface="Comic Sans MS"/>
            </a:endParaRPr>
          </a:p>
          <a:p>
            <a:pPr eaLnBrk="1" hangingPunct="1">
              <a:defRPr/>
            </a:pPr>
            <a:r>
              <a:rPr lang="en-US" sz="2400" b="1" dirty="0" smtClean="0">
                <a:latin typeface="Comic Sans MS"/>
                <a:cs typeface="Comic Sans MS"/>
              </a:rPr>
              <a:t>Matter</a:t>
            </a:r>
            <a:r>
              <a:rPr lang="en-US" sz="2400" b="1" dirty="0" smtClean="0">
                <a:solidFill>
                  <a:schemeClr val="hlink"/>
                </a:solidFill>
                <a:latin typeface="Comic Sans MS"/>
                <a:cs typeface="Comic Sans MS"/>
              </a:rPr>
              <a:t> </a:t>
            </a:r>
            <a:r>
              <a:rPr lang="en-US" sz="2000" dirty="0" smtClean="0">
                <a:latin typeface="Comic Sans MS"/>
                <a:cs typeface="Comic Sans MS"/>
                <a:sym typeface="Wingdings" charset="0"/>
              </a:rPr>
              <a:t> anything that:</a:t>
            </a:r>
            <a:endParaRPr lang="en-US" sz="2000" dirty="0" smtClean="0">
              <a:latin typeface="Comic Sans MS"/>
              <a:cs typeface="Comic Sans MS"/>
            </a:endParaRPr>
          </a:p>
          <a:p>
            <a:pPr lvl="1" eaLnBrk="1" hangingPunct="1">
              <a:defRPr/>
            </a:pPr>
            <a:r>
              <a:rPr lang="en-US" sz="2000" dirty="0" smtClean="0">
                <a:latin typeface="Comic Sans MS"/>
                <a:cs typeface="Comic Sans MS"/>
              </a:rPr>
              <a:t>Has mass</a:t>
            </a:r>
          </a:p>
          <a:p>
            <a:pPr lvl="1" eaLnBrk="1" hangingPunct="1">
              <a:defRPr/>
            </a:pPr>
            <a:r>
              <a:rPr lang="en-US" sz="2000" dirty="0" smtClean="0">
                <a:latin typeface="Comic Sans MS"/>
                <a:cs typeface="Comic Sans MS"/>
              </a:rPr>
              <a:t>Takes up space</a:t>
            </a:r>
          </a:p>
          <a:p>
            <a:pPr lvl="1" eaLnBrk="1" hangingPunct="1">
              <a:defRPr/>
            </a:pPr>
            <a:r>
              <a:rPr lang="en-US" sz="2000" dirty="0" smtClean="0">
                <a:latin typeface="Comic Sans MS"/>
                <a:cs typeface="Comic Sans MS"/>
              </a:rPr>
              <a:t>Most basic components are </a:t>
            </a:r>
            <a:r>
              <a:rPr lang="en-US" sz="2000" b="1" dirty="0" smtClean="0">
                <a:solidFill>
                  <a:srgbClr val="990033"/>
                </a:solidFill>
                <a:latin typeface="Comic Sans MS"/>
                <a:cs typeface="Comic Sans MS"/>
              </a:rPr>
              <a:t>ATOMS</a:t>
            </a:r>
          </a:p>
          <a:p>
            <a:pPr marL="457200" lvl="1" indent="0" eaLnBrk="1" hangingPunct="1">
              <a:buFontTx/>
              <a:buNone/>
              <a:defRPr/>
            </a:pPr>
            <a:endParaRPr lang="en-US" sz="1600" b="1" dirty="0" smtClean="0">
              <a:solidFill>
                <a:srgbClr val="990033"/>
              </a:solidFill>
              <a:latin typeface="Comic Sans MS"/>
              <a:cs typeface="Comic Sans MS"/>
            </a:endParaRPr>
          </a:p>
          <a:p>
            <a:pPr eaLnBrk="1" hangingPunct="1">
              <a:defRPr/>
            </a:pPr>
            <a:r>
              <a:rPr lang="en-US" sz="2400" b="1" dirty="0" smtClean="0">
                <a:solidFill>
                  <a:srgbClr val="000000"/>
                </a:solidFill>
                <a:latin typeface="Comic Sans MS"/>
                <a:cs typeface="Comic Sans MS"/>
              </a:rPr>
              <a:t>Substance</a:t>
            </a:r>
          </a:p>
          <a:p>
            <a:pPr lvl="1" eaLnBrk="1" hangingPunct="1">
              <a:defRPr/>
            </a:pPr>
            <a:r>
              <a:rPr lang="en-US" sz="2000" dirty="0" smtClean="0">
                <a:latin typeface="Comic Sans MS"/>
                <a:cs typeface="Comic Sans MS"/>
              </a:rPr>
              <a:t>A particular type of matter, such as water</a:t>
            </a:r>
            <a:r>
              <a:rPr lang="en-US" sz="2000" dirty="0">
                <a:latin typeface="Comic Sans MS"/>
                <a:cs typeface="Comic Sans MS"/>
              </a:rPr>
              <a:t> </a:t>
            </a:r>
            <a:r>
              <a:rPr lang="en-US" sz="2000" dirty="0" smtClean="0">
                <a:latin typeface="Comic Sans MS"/>
                <a:cs typeface="Comic Sans MS"/>
              </a:rPr>
              <a:t>or sugar</a:t>
            </a:r>
            <a:endParaRPr lang="en-US" sz="2000" dirty="0">
              <a:latin typeface="Comic Sans MS"/>
              <a:cs typeface="Comic Sans MS"/>
            </a:endParaRPr>
          </a:p>
        </p:txBody>
      </p:sp>
      <p:pic>
        <p:nvPicPr>
          <p:cNvPr id="21509" name="Picture 12" descr="chemical-flasks-JSulliv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81000"/>
            <a:ext cx="3557588"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3"/>
          <p:cNvSpPr txBox="1">
            <a:spLocks noChangeArrowheads="1"/>
          </p:cNvSpPr>
          <p:nvPr/>
        </p:nvSpPr>
        <p:spPr bwMode="auto">
          <a:xfrm>
            <a:off x="6172200" y="6457950"/>
            <a:ext cx="2971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Image: </a:t>
            </a:r>
            <a:r>
              <a:rPr lang="en-US" sz="1000">
                <a:latin typeface="Comic Sans MS" charset="0"/>
                <a:hlinkClick r:id="rId5"/>
              </a:rPr>
              <a:t>Chemicals in Flasks</a:t>
            </a:r>
            <a:r>
              <a:rPr lang="en-US" sz="1000">
                <a:latin typeface="Comic Sans MS" charset="0"/>
              </a:rPr>
              <a:t>, J. Sullivan, Wiki ; Carbon, </a:t>
            </a:r>
            <a:r>
              <a:rPr lang="en-US" sz="1000">
                <a:latin typeface="Comic Sans MS" charset="0"/>
                <a:hlinkClick r:id="rId6"/>
              </a:rPr>
              <a:t>Universe Today </a:t>
            </a:r>
            <a:r>
              <a:rPr lang="en-US" sz="1000">
                <a:latin typeface="Comic Sans MS" charset="0"/>
              </a:rPr>
              <a:t>Website</a:t>
            </a:r>
          </a:p>
        </p:txBody>
      </p:sp>
      <p:pic>
        <p:nvPicPr>
          <p:cNvPr id="21511" name="Picture 7" descr="c-atom_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038600"/>
            <a:ext cx="2362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457200" y="228600"/>
            <a:ext cx="8229600" cy="792163"/>
          </a:xfrm>
        </p:spPr>
        <p:txBody>
          <a:bodyPr/>
          <a:lstStyle/>
          <a:p>
            <a:pPr eaLnBrk="1" hangingPunct="1"/>
            <a:r>
              <a:rPr lang="en-US" b="1">
                <a:latin typeface="Comic Sans MS" charset="0"/>
                <a:cs typeface="Comic Sans MS" charset="0"/>
              </a:rPr>
              <a:t>States of Matter</a:t>
            </a:r>
          </a:p>
        </p:txBody>
      </p:sp>
      <p:graphicFrame>
        <p:nvGraphicFramePr>
          <p:cNvPr id="444456" name="Group 40"/>
          <p:cNvGraphicFramePr>
            <a:graphicFrameLocks noGrp="1"/>
          </p:cNvGraphicFramePr>
          <p:nvPr>
            <p:ph sz="half" idx="4294967295"/>
          </p:nvPr>
        </p:nvGraphicFramePr>
        <p:xfrm>
          <a:off x="457200" y="1143000"/>
          <a:ext cx="8229600" cy="2209801"/>
        </p:xfrm>
        <a:graphic>
          <a:graphicData uri="http://schemas.openxmlformats.org/drawingml/2006/table">
            <a:tbl>
              <a:tblPr/>
              <a:tblGrid>
                <a:gridCol w="2665413"/>
                <a:gridCol w="1857375"/>
                <a:gridCol w="1852612"/>
                <a:gridCol w="1854200"/>
              </a:tblGrid>
              <a:tr h="47783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dirty="0" smtClean="0">
                        <a:ln>
                          <a:noFill/>
                        </a:ln>
                        <a:solidFill>
                          <a:schemeClr val="tx1"/>
                        </a:solidFill>
                        <a:effectLst/>
                        <a:latin typeface="Comic Sans MS"/>
                        <a:cs typeface="Comic Sans MS"/>
                      </a:endParaRPr>
                    </a:p>
                  </a:txBody>
                  <a:tcPr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chemeClr val="tx1"/>
                          </a:solidFill>
                          <a:effectLst/>
                          <a:latin typeface="Comic Sans MS"/>
                          <a:cs typeface="Comic Sans MS"/>
                        </a:rPr>
                        <a:t>Gas</a:t>
                      </a:r>
                    </a:p>
                  </a:txBody>
                  <a:tcPr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smtClean="0">
                          <a:ln>
                            <a:noFill/>
                          </a:ln>
                          <a:solidFill>
                            <a:schemeClr val="tx1"/>
                          </a:solidFill>
                          <a:effectLst/>
                          <a:latin typeface="Comic Sans MS"/>
                          <a:cs typeface="Comic Sans MS"/>
                        </a:rPr>
                        <a:t>Liquid</a:t>
                      </a:r>
                    </a:p>
                  </a:txBody>
                  <a:tcPr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1" i="0" u="none" strike="noStrike" cap="none" normalizeH="0" baseline="0" dirty="0" smtClean="0">
                          <a:ln>
                            <a:noFill/>
                          </a:ln>
                          <a:solidFill>
                            <a:schemeClr val="tx1"/>
                          </a:solidFill>
                          <a:effectLst/>
                          <a:latin typeface="Comic Sans MS"/>
                          <a:cs typeface="Comic Sans MS"/>
                        </a:rPr>
                        <a:t>Solid</a:t>
                      </a:r>
                    </a:p>
                  </a:txBody>
                  <a:tcPr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Comic Sans MS"/>
                          <a:cs typeface="Comic Sans MS"/>
                        </a:rPr>
                        <a:t>Shape</a:t>
                      </a:r>
                    </a:p>
                  </a:txBody>
                  <a:tcPr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Comic Sans MS"/>
                          <a:cs typeface="Comic Sans MS"/>
                        </a:rPr>
                        <a:t>Whatever</a:t>
                      </a:r>
                    </a:p>
                  </a:txBody>
                  <a:tcPr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Comic Sans MS"/>
                          <a:cs typeface="Comic Sans MS"/>
                        </a:rPr>
                        <a:t>Whatever</a:t>
                      </a:r>
                    </a:p>
                  </a:txBody>
                  <a:tcPr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Comic Sans MS"/>
                          <a:cs typeface="Comic Sans MS"/>
                        </a:rPr>
                        <a:t>Definite</a:t>
                      </a:r>
                    </a:p>
                  </a:txBody>
                  <a:tcPr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5778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Comic Sans MS"/>
                          <a:cs typeface="Comic Sans MS"/>
                        </a:rPr>
                        <a:t>Volume</a:t>
                      </a:r>
                    </a:p>
                  </a:txBody>
                  <a:tcPr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Comic Sans MS"/>
                          <a:cs typeface="Comic Sans MS"/>
                        </a:rPr>
                        <a:t>Whatever</a:t>
                      </a:r>
                    </a:p>
                  </a:txBody>
                  <a:tcPr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Comic Sans MS"/>
                          <a:cs typeface="Comic Sans MS"/>
                        </a:rPr>
                        <a:t>Definite</a:t>
                      </a:r>
                    </a:p>
                  </a:txBody>
                  <a:tcPr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Comic Sans MS"/>
                          <a:cs typeface="Comic Sans MS"/>
                        </a:rPr>
                        <a:t>Definite</a:t>
                      </a:r>
                    </a:p>
                  </a:txBody>
                  <a:tcPr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5778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Comic Sans MS"/>
                          <a:cs typeface="Comic Sans MS"/>
                        </a:rPr>
                        <a:t>Compressible?</a:t>
                      </a:r>
                    </a:p>
                  </a:txBody>
                  <a:tcPr anchor="ct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Comic Sans MS"/>
                          <a:cs typeface="Comic Sans MS"/>
                        </a:rPr>
                        <a:t>Yes</a:t>
                      </a:r>
                    </a:p>
                  </a:txBody>
                  <a:tcPr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smtClean="0">
                          <a:ln>
                            <a:noFill/>
                          </a:ln>
                          <a:solidFill>
                            <a:schemeClr val="tx1"/>
                          </a:solidFill>
                          <a:effectLst/>
                          <a:latin typeface="Comic Sans MS"/>
                          <a:cs typeface="Comic Sans MS"/>
                        </a:rPr>
                        <a:t>No</a:t>
                      </a:r>
                    </a:p>
                  </a:txBody>
                  <a:tcPr anchor="ct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dirty="0" smtClean="0">
                          <a:ln>
                            <a:noFill/>
                          </a:ln>
                          <a:solidFill>
                            <a:schemeClr val="tx1"/>
                          </a:solidFill>
                          <a:effectLst/>
                          <a:latin typeface="Comic Sans MS"/>
                          <a:cs typeface="Comic Sans MS"/>
                        </a:rPr>
                        <a:t>No</a:t>
                      </a:r>
                    </a:p>
                  </a:txBody>
                  <a:tcPr anchor="ct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r>
            </a:tbl>
          </a:graphicData>
        </a:graphic>
      </p:graphicFrame>
      <p:pic>
        <p:nvPicPr>
          <p:cNvPr id="23581" name="Picture 1" descr="States_of_matt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05200"/>
            <a:ext cx="82264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2" name="TextBox 2"/>
          <p:cNvSpPr txBox="1">
            <a:spLocks noChangeArrowheads="1"/>
          </p:cNvSpPr>
          <p:nvPr/>
        </p:nvSpPr>
        <p:spPr bwMode="auto">
          <a:xfrm>
            <a:off x="990600" y="5715000"/>
            <a:ext cx="19637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latin typeface="Comic Sans MS" charset="0"/>
                <a:cs typeface="Comic Sans MS" charset="0"/>
              </a:rPr>
              <a:t>Molecules far apart and disordered, with little interaction</a:t>
            </a:r>
          </a:p>
        </p:txBody>
      </p:sp>
      <p:sp>
        <p:nvSpPr>
          <p:cNvPr id="23583" name="TextBox 6"/>
          <p:cNvSpPr txBox="1">
            <a:spLocks noChangeArrowheads="1"/>
          </p:cNvSpPr>
          <p:nvPr/>
        </p:nvSpPr>
        <p:spPr bwMode="auto">
          <a:xfrm>
            <a:off x="3962400" y="5715000"/>
            <a:ext cx="142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latin typeface="Comic Sans MS" charset="0"/>
                <a:cs typeface="Comic Sans MS" charset="0"/>
              </a:rPr>
              <a:t>Intermediate situation</a:t>
            </a:r>
          </a:p>
        </p:txBody>
      </p:sp>
      <p:sp>
        <p:nvSpPr>
          <p:cNvPr id="23584" name="TextBox 7"/>
          <p:cNvSpPr txBox="1">
            <a:spLocks noChangeArrowheads="1"/>
          </p:cNvSpPr>
          <p:nvPr/>
        </p:nvSpPr>
        <p:spPr bwMode="auto">
          <a:xfrm>
            <a:off x="6172200" y="56388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latin typeface="Comic Sans MS" charset="0"/>
                <a:cs typeface="Comic Sans MS" charset="0"/>
              </a:rPr>
              <a:t>Molecules close together and ordered, with strong interaction</a:t>
            </a:r>
          </a:p>
        </p:txBody>
      </p:sp>
      <p:sp>
        <p:nvSpPr>
          <p:cNvPr id="23585" name="Text Box 5"/>
          <p:cNvSpPr txBox="1">
            <a:spLocks noChangeArrowheads="1"/>
          </p:cNvSpPr>
          <p:nvPr/>
        </p:nvSpPr>
        <p:spPr bwMode="auto">
          <a:xfrm>
            <a:off x="0" y="661035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 </a:t>
            </a:r>
            <a:r>
              <a:rPr lang="en-US" sz="1000">
                <a:latin typeface="Comic Sans MS" charset="0"/>
                <a:cs typeface="Arial" charset="0"/>
                <a:hlinkClick r:id="rId4"/>
              </a:rPr>
              <a:t>States of matter</a:t>
            </a:r>
            <a:r>
              <a:rPr lang="en-US" sz="1000">
                <a:latin typeface="Comic Sans MS" charset="0"/>
                <a:cs typeface="Arial" charset="0"/>
              </a:rPr>
              <a:t>, Wiki</a:t>
            </a:r>
          </a:p>
        </p:txBody>
      </p:sp>
      <p:sp>
        <p:nvSpPr>
          <p:cNvPr id="23586" name="Text Box 5"/>
          <p:cNvSpPr txBox="1">
            <a:spLocks noChangeArrowheads="1"/>
          </p:cNvSpPr>
          <p:nvPr/>
        </p:nvSpPr>
        <p:spPr bwMode="auto">
          <a:xfrm>
            <a:off x="4633913" y="6613525"/>
            <a:ext cx="4548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From the  Virtual Biology Classroom on </a:t>
            </a:r>
            <a:r>
              <a:rPr lang="en-US" sz="1000">
                <a:latin typeface="Comic Sans MS" charset="0"/>
                <a:hlinkClick r:id="rId5"/>
              </a:rPr>
              <a:t>ScienceProfOnline.com</a:t>
            </a:r>
            <a:endParaRPr lang="en-US" sz="1000">
              <a:latin typeface="Comic Sans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762000" y="228600"/>
            <a:ext cx="7696200" cy="914400"/>
          </a:xfrm>
        </p:spPr>
        <p:txBody>
          <a:bodyPr/>
          <a:lstStyle/>
          <a:p>
            <a:pPr eaLnBrk="1" hangingPunct="1"/>
            <a:r>
              <a:rPr lang="en-US" b="1">
                <a:solidFill>
                  <a:srgbClr val="755BA9"/>
                </a:solidFill>
                <a:latin typeface="Comic Sans MS" charset="0"/>
                <a:cs typeface="Comic Sans MS" charset="0"/>
              </a:rPr>
              <a:t>Properties of Matter</a:t>
            </a:r>
          </a:p>
        </p:txBody>
      </p:sp>
      <p:sp>
        <p:nvSpPr>
          <p:cNvPr id="7171" name="Rectangle 3"/>
          <p:cNvSpPr>
            <a:spLocks noGrp="1" noChangeArrowheads="1"/>
          </p:cNvSpPr>
          <p:nvPr>
            <p:ph idx="4294967295"/>
          </p:nvPr>
        </p:nvSpPr>
        <p:spPr>
          <a:xfrm>
            <a:off x="228600" y="1219200"/>
            <a:ext cx="4648200" cy="4648200"/>
          </a:xfrm>
        </p:spPr>
        <p:txBody>
          <a:bodyPr/>
          <a:lstStyle/>
          <a:p>
            <a:pPr lvl="1" eaLnBrk="1" hangingPunct="1">
              <a:lnSpc>
                <a:spcPct val="90000"/>
              </a:lnSpc>
              <a:defRPr/>
            </a:pPr>
            <a:endParaRPr lang="en-US" sz="900" dirty="0">
              <a:latin typeface="Arial" charset="0"/>
            </a:endParaRPr>
          </a:p>
          <a:p>
            <a:pPr marL="0" indent="0" eaLnBrk="1" hangingPunct="1">
              <a:lnSpc>
                <a:spcPct val="90000"/>
              </a:lnSpc>
              <a:buFontTx/>
              <a:buNone/>
              <a:defRPr/>
            </a:pPr>
            <a:r>
              <a:rPr lang="en-US" sz="2800" b="1" dirty="0" smtClean="0">
                <a:solidFill>
                  <a:srgbClr val="301AFF"/>
                </a:solidFill>
                <a:latin typeface="Comic Sans MS"/>
                <a:cs typeface="Comic Sans MS"/>
              </a:rPr>
              <a:t>Physical</a:t>
            </a:r>
            <a:r>
              <a:rPr lang="en-US" sz="2800" b="1" dirty="0" smtClean="0">
                <a:solidFill>
                  <a:schemeClr val="accent1">
                    <a:lumMod val="75000"/>
                  </a:schemeClr>
                </a:solidFill>
                <a:latin typeface="Comic Sans MS"/>
                <a:cs typeface="Comic Sans MS"/>
              </a:rPr>
              <a:t> </a:t>
            </a:r>
            <a:r>
              <a:rPr lang="en-US" sz="2800" b="1" dirty="0" smtClean="0">
                <a:solidFill>
                  <a:srgbClr val="000000"/>
                </a:solidFill>
                <a:latin typeface="Comic Sans MS"/>
                <a:cs typeface="Comic Sans MS"/>
              </a:rPr>
              <a:t>properties </a:t>
            </a:r>
            <a:r>
              <a:rPr lang="en-US" sz="2800" b="1" dirty="0">
                <a:solidFill>
                  <a:srgbClr val="000000"/>
                </a:solidFill>
                <a:latin typeface="Comic Sans MS"/>
                <a:cs typeface="Comic Sans MS"/>
              </a:rPr>
              <a:t>describe a </a:t>
            </a:r>
            <a:r>
              <a:rPr lang="en-US" sz="2800" b="1" dirty="0" smtClean="0">
                <a:solidFill>
                  <a:srgbClr val="000000"/>
                </a:solidFill>
                <a:latin typeface="Comic Sans MS"/>
                <a:cs typeface="Comic Sans MS"/>
              </a:rPr>
              <a:t>substance.</a:t>
            </a:r>
          </a:p>
          <a:p>
            <a:pPr marL="0" indent="0" eaLnBrk="1" hangingPunct="1">
              <a:lnSpc>
                <a:spcPct val="90000"/>
              </a:lnSpc>
              <a:buFontTx/>
              <a:buNone/>
              <a:defRPr/>
            </a:pPr>
            <a:endParaRPr lang="en-US" sz="1050" b="1" dirty="0">
              <a:solidFill>
                <a:schemeClr val="accent2"/>
              </a:solidFill>
              <a:latin typeface="Comic Sans MS"/>
              <a:cs typeface="Comic Sans MS"/>
            </a:endParaRPr>
          </a:p>
          <a:p>
            <a:pPr lvl="1" eaLnBrk="1" hangingPunct="1">
              <a:lnSpc>
                <a:spcPct val="90000"/>
              </a:lnSpc>
              <a:defRPr/>
            </a:pPr>
            <a:r>
              <a:rPr lang="en-US" sz="2000" dirty="0">
                <a:latin typeface="Comic Sans MS"/>
                <a:cs typeface="Comic Sans MS"/>
              </a:rPr>
              <a:t>Observed with our senses </a:t>
            </a:r>
          </a:p>
          <a:p>
            <a:pPr lvl="2" eaLnBrk="1" hangingPunct="1">
              <a:lnSpc>
                <a:spcPct val="90000"/>
              </a:lnSpc>
              <a:defRPr/>
            </a:pPr>
            <a:r>
              <a:rPr lang="en-US" sz="1600" dirty="0">
                <a:latin typeface="Comic Sans MS"/>
                <a:cs typeface="Comic Sans MS"/>
              </a:rPr>
              <a:t>Color, smell, </a:t>
            </a:r>
            <a:r>
              <a:rPr lang="en-US" sz="1600" dirty="0" smtClean="0">
                <a:latin typeface="Comic Sans MS"/>
                <a:cs typeface="Comic Sans MS"/>
              </a:rPr>
              <a:t>texture</a:t>
            </a:r>
          </a:p>
          <a:p>
            <a:pPr lvl="2" eaLnBrk="1" hangingPunct="1">
              <a:lnSpc>
                <a:spcPct val="90000"/>
              </a:lnSpc>
              <a:defRPr/>
            </a:pPr>
            <a:endParaRPr lang="en-US" sz="1000" dirty="0">
              <a:latin typeface="Comic Sans MS"/>
              <a:cs typeface="Comic Sans MS"/>
            </a:endParaRPr>
          </a:p>
          <a:p>
            <a:pPr lvl="1" eaLnBrk="1" hangingPunct="1">
              <a:lnSpc>
                <a:spcPct val="90000"/>
              </a:lnSpc>
              <a:defRPr/>
            </a:pPr>
            <a:r>
              <a:rPr lang="en-US" sz="2000" dirty="0">
                <a:latin typeface="Comic Sans MS"/>
                <a:cs typeface="Comic Sans MS"/>
              </a:rPr>
              <a:t>State of </a:t>
            </a:r>
            <a:r>
              <a:rPr lang="en-US" sz="2000" dirty="0" smtClean="0">
                <a:latin typeface="Comic Sans MS"/>
                <a:cs typeface="Comic Sans MS"/>
              </a:rPr>
              <a:t>matter </a:t>
            </a:r>
            <a:r>
              <a:rPr lang="en-US" sz="2000" dirty="0">
                <a:latin typeface="Comic Sans MS"/>
                <a:cs typeface="Comic Sans MS"/>
              </a:rPr>
              <a:t>at specific temperatures</a:t>
            </a:r>
          </a:p>
          <a:p>
            <a:pPr lvl="2" eaLnBrk="1" hangingPunct="1">
              <a:lnSpc>
                <a:spcPct val="90000"/>
              </a:lnSpc>
              <a:defRPr/>
            </a:pPr>
            <a:r>
              <a:rPr lang="en-US" sz="1600" dirty="0">
                <a:latin typeface="Comic Sans MS"/>
                <a:cs typeface="Comic Sans MS"/>
              </a:rPr>
              <a:t>Solid, </a:t>
            </a:r>
            <a:r>
              <a:rPr lang="en-US" sz="1600" dirty="0" smtClean="0">
                <a:latin typeface="Comic Sans MS"/>
                <a:cs typeface="Comic Sans MS"/>
              </a:rPr>
              <a:t>liquid </a:t>
            </a:r>
            <a:r>
              <a:rPr lang="en-US" sz="1600" dirty="0">
                <a:latin typeface="Comic Sans MS"/>
                <a:cs typeface="Comic Sans MS"/>
              </a:rPr>
              <a:t>or </a:t>
            </a:r>
            <a:r>
              <a:rPr lang="en-US" sz="1600" dirty="0" smtClean="0">
                <a:latin typeface="Comic Sans MS"/>
                <a:cs typeface="Comic Sans MS"/>
              </a:rPr>
              <a:t>gas </a:t>
            </a:r>
            <a:r>
              <a:rPr lang="en-US" sz="1600" dirty="0">
                <a:latin typeface="Comic Sans MS"/>
                <a:cs typeface="Comic Sans MS"/>
              </a:rPr>
              <a:t>at </a:t>
            </a:r>
            <a:r>
              <a:rPr lang="en-US" sz="1600" dirty="0" smtClean="0">
                <a:latin typeface="Comic Sans MS"/>
                <a:cs typeface="Comic Sans MS"/>
              </a:rPr>
              <a:t>room temp</a:t>
            </a:r>
            <a:r>
              <a:rPr lang="en-US" sz="1600" dirty="0">
                <a:latin typeface="Comic Sans MS"/>
                <a:cs typeface="Comic Sans MS"/>
              </a:rPr>
              <a:t>? </a:t>
            </a:r>
            <a:endParaRPr lang="en-US" sz="1600" dirty="0" smtClean="0">
              <a:latin typeface="Comic Sans MS"/>
              <a:cs typeface="Comic Sans MS"/>
            </a:endParaRPr>
          </a:p>
          <a:p>
            <a:pPr lvl="2" eaLnBrk="1" hangingPunct="1">
              <a:lnSpc>
                <a:spcPct val="90000"/>
              </a:lnSpc>
              <a:defRPr/>
            </a:pPr>
            <a:endParaRPr lang="en-US" sz="1000" dirty="0">
              <a:latin typeface="Comic Sans MS"/>
              <a:cs typeface="Comic Sans MS"/>
            </a:endParaRPr>
          </a:p>
          <a:p>
            <a:pPr lvl="1" eaLnBrk="1" hangingPunct="1">
              <a:lnSpc>
                <a:spcPct val="90000"/>
              </a:lnSpc>
              <a:defRPr/>
            </a:pPr>
            <a:r>
              <a:rPr lang="en-US" sz="2000" dirty="0" smtClean="0">
                <a:latin typeface="Comic Sans MS"/>
                <a:cs typeface="Comic Sans MS"/>
              </a:rPr>
              <a:t>Examples</a:t>
            </a:r>
            <a:endParaRPr lang="en-US" sz="2000" dirty="0">
              <a:latin typeface="Comic Sans MS"/>
              <a:cs typeface="Comic Sans MS"/>
            </a:endParaRPr>
          </a:p>
          <a:p>
            <a:pPr lvl="2" eaLnBrk="1" hangingPunct="1">
              <a:lnSpc>
                <a:spcPct val="90000"/>
              </a:lnSpc>
              <a:defRPr/>
            </a:pPr>
            <a:r>
              <a:rPr lang="en-US" sz="1600" dirty="0" smtClean="0">
                <a:latin typeface="Comic Sans MS"/>
                <a:cs typeface="Comic Sans MS"/>
              </a:rPr>
              <a:t>Density, boiling &amp; freezing points, ability to mix or separate solutes and solvents.</a:t>
            </a:r>
            <a:endParaRPr lang="en-US" dirty="0">
              <a:solidFill>
                <a:schemeClr val="accent2"/>
              </a:solidFill>
              <a:latin typeface="Arial" charset="0"/>
            </a:endParaRPr>
          </a:p>
        </p:txBody>
      </p:sp>
      <p:sp>
        <p:nvSpPr>
          <p:cNvPr id="25603" name="TextBox 1"/>
          <p:cNvSpPr txBox="1">
            <a:spLocks noChangeArrowheads="1"/>
          </p:cNvSpPr>
          <p:nvPr/>
        </p:nvSpPr>
        <p:spPr bwMode="auto">
          <a:xfrm>
            <a:off x="533400" y="586740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2" eaLnBrk="1" hangingPunct="1"/>
            <a:r>
              <a:rPr lang="en-US">
                <a:latin typeface="Comic Sans MS" charset="0"/>
                <a:cs typeface="Comic Sans MS" charset="0"/>
              </a:rPr>
              <a:t>These properties can be used to help ID a substance.</a:t>
            </a:r>
          </a:p>
          <a:p>
            <a:pPr eaLnBrk="1" hangingPunct="1"/>
            <a:endParaRPr lang="en-US" sz="1800"/>
          </a:p>
        </p:txBody>
      </p:sp>
      <p:pic>
        <p:nvPicPr>
          <p:cNvPr id="3" name="Picture 2" descr="Four_Fundamental_States_of_Ma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447800"/>
            <a:ext cx="3740684"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5" name="Text Box 5"/>
          <p:cNvSpPr txBox="1">
            <a:spLocks noChangeArrowheads="1"/>
          </p:cNvSpPr>
          <p:nvPr/>
        </p:nvSpPr>
        <p:spPr bwMode="auto">
          <a:xfrm>
            <a:off x="0" y="661035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 </a:t>
            </a:r>
            <a:r>
              <a:rPr lang="en-US" sz="1000">
                <a:latin typeface="Comic Sans MS" charset="0"/>
                <a:cs typeface="Arial" charset="0"/>
                <a:hlinkClick r:id="rId4"/>
              </a:rPr>
              <a:t>Periodic Table of Elements</a:t>
            </a:r>
            <a:r>
              <a:rPr lang="en-US" sz="1000">
                <a:latin typeface="Comic Sans MS" charset="0"/>
                <a:cs typeface="Arial" charset="0"/>
              </a:rPr>
              <a:t>, NASA </a:t>
            </a:r>
          </a:p>
        </p:txBody>
      </p:sp>
      <p:sp>
        <p:nvSpPr>
          <p:cNvPr id="25606" name="Text Box 5"/>
          <p:cNvSpPr txBox="1">
            <a:spLocks noChangeArrowheads="1"/>
          </p:cNvSpPr>
          <p:nvPr/>
        </p:nvSpPr>
        <p:spPr bwMode="auto">
          <a:xfrm>
            <a:off x="4633913" y="6613525"/>
            <a:ext cx="4548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From the  Virtual Biology Classroom on </a:t>
            </a:r>
            <a:r>
              <a:rPr lang="en-US" sz="1000">
                <a:latin typeface="Comic Sans MS" charset="0"/>
                <a:hlinkClick r:id="rId5"/>
              </a:rPr>
              <a:t>ScienceProfOnline.com</a:t>
            </a:r>
            <a:endParaRPr lang="en-US" sz="1000">
              <a:latin typeface="Comic Sans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381000" y="228600"/>
            <a:ext cx="2286000" cy="838200"/>
          </a:xfrm>
        </p:spPr>
        <p:txBody>
          <a:bodyPr/>
          <a:lstStyle/>
          <a:p>
            <a:pPr algn="l" eaLnBrk="1" hangingPunct="1">
              <a:defRPr/>
            </a:pPr>
            <a:r>
              <a:rPr lang="en-US" sz="4000" b="1" dirty="0" smtClean="0">
                <a:solidFill>
                  <a:schemeClr val="tx1">
                    <a:lumMod val="50000"/>
                    <a:lumOff val="50000"/>
                  </a:schemeClr>
                </a:solidFill>
                <a:latin typeface="Comic Sans MS"/>
                <a:cs typeface="Comic Sans MS"/>
              </a:rPr>
              <a:t>Density</a:t>
            </a:r>
            <a:endParaRPr lang="en-US" sz="4000" b="1" dirty="0">
              <a:solidFill>
                <a:schemeClr val="tx1">
                  <a:lumMod val="50000"/>
                  <a:lumOff val="50000"/>
                </a:schemeClr>
              </a:solidFill>
              <a:latin typeface="Comic Sans MS"/>
              <a:cs typeface="Comic Sans MS"/>
            </a:endParaRPr>
          </a:p>
        </p:txBody>
      </p:sp>
      <p:sp>
        <p:nvSpPr>
          <p:cNvPr id="11267" name="Content Placeholder 2"/>
          <p:cNvSpPr>
            <a:spLocks noGrp="1"/>
          </p:cNvSpPr>
          <p:nvPr>
            <p:ph idx="4294967295"/>
          </p:nvPr>
        </p:nvSpPr>
        <p:spPr>
          <a:xfrm>
            <a:off x="304800" y="1447800"/>
            <a:ext cx="8763000" cy="5105400"/>
          </a:xfrm>
        </p:spPr>
        <p:txBody>
          <a:bodyPr/>
          <a:lstStyle/>
          <a:p>
            <a:pPr marL="0" indent="0" eaLnBrk="1" hangingPunct="1">
              <a:buFontTx/>
              <a:buNone/>
              <a:defRPr/>
            </a:pPr>
            <a:r>
              <a:rPr lang="en-US" sz="2000" dirty="0" smtClean="0">
                <a:latin typeface="Comic Sans MS"/>
                <a:cs typeface="Comic Sans MS"/>
              </a:rPr>
              <a:t>Density is a physical property.</a:t>
            </a:r>
          </a:p>
          <a:p>
            <a:pPr marL="0" indent="0" eaLnBrk="1" hangingPunct="1">
              <a:buFontTx/>
              <a:buNone/>
              <a:defRPr/>
            </a:pPr>
            <a:endParaRPr lang="en-US" sz="800" dirty="0">
              <a:latin typeface="Comic Sans MS"/>
              <a:cs typeface="Comic Sans MS"/>
            </a:endParaRPr>
          </a:p>
          <a:p>
            <a:pPr marL="0" indent="0" eaLnBrk="1" hangingPunct="1">
              <a:buFontTx/>
              <a:buNone/>
              <a:defRPr/>
            </a:pPr>
            <a:r>
              <a:rPr lang="en-US" sz="2000" dirty="0" smtClean="0">
                <a:latin typeface="Comic Sans MS"/>
                <a:cs typeface="Comic Sans MS"/>
              </a:rPr>
              <a:t>Different materials can have different densities. </a:t>
            </a:r>
          </a:p>
          <a:p>
            <a:pPr marL="0" indent="0" eaLnBrk="1" hangingPunct="1">
              <a:buFontTx/>
              <a:buNone/>
              <a:defRPr/>
            </a:pPr>
            <a:endParaRPr lang="en-US" sz="800" b="1" dirty="0">
              <a:solidFill>
                <a:srgbClr val="FF9A46"/>
              </a:solidFill>
              <a:latin typeface="Comic Sans MS"/>
              <a:cs typeface="Comic Sans MS"/>
            </a:endParaRPr>
          </a:p>
          <a:p>
            <a:pPr marL="0" indent="0" eaLnBrk="1" hangingPunct="1">
              <a:buFontTx/>
              <a:buNone/>
              <a:defRPr/>
            </a:pPr>
            <a:r>
              <a:rPr lang="en-US" sz="2000" b="1" dirty="0" smtClean="0">
                <a:solidFill>
                  <a:srgbClr val="FF9A46"/>
                </a:solidFill>
                <a:latin typeface="Comic Sans MS"/>
                <a:cs typeface="Comic Sans MS"/>
              </a:rPr>
              <a:t>Density = weight/volume</a:t>
            </a:r>
          </a:p>
          <a:p>
            <a:pPr marL="0" indent="0" eaLnBrk="1" hangingPunct="1">
              <a:buFontTx/>
              <a:buNone/>
              <a:defRPr/>
            </a:pPr>
            <a:endParaRPr lang="en-US" sz="800" b="1" dirty="0">
              <a:solidFill>
                <a:srgbClr val="FF9A46"/>
              </a:solidFill>
              <a:latin typeface="Comic Sans MS"/>
              <a:cs typeface="Comic Sans MS"/>
            </a:endParaRPr>
          </a:p>
          <a:p>
            <a:pPr marL="0" indent="0" eaLnBrk="1" hangingPunct="1">
              <a:buFontTx/>
              <a:buNone/>
              <a:defRPr/>
            </a:pPr>
            <a:r>
              <a:rPr lang="en-US" sz="1800" b="1" dirty="0" smtClean="0">
                <a:solidFill>
                  <a:srgbClr val="000000"/>
                </a:solidFill>
                <a:latin typeface="Comic Sans MS"/>
                <a:cs typeface="Comic Sans MS"/>
              </a:rPr>
              <a:t>Densities of Various Metals</a:t>
            </a:r>
          </a:p>
          <a:p>
            <a:pPr marL="0" indent="0" eaLnBrk="1" hangingPunct="1">
              <a:buFontTx/>
              <a:buNone/>
              <a:defRPr/>
            </a:pPr>
            <a:endParaRPr lang="en-US" sz="100" b="1" dirty="0" smtClean="0">
              <a:latin typeface="Comic Sans MS"/>
              <a:cs typeface="Comic Sans MS"/>
            </a:endParaRPr>
          </a:p>
          <a:p>
            <a:pPr eaLnBrk="1" hangingPunct="1">
              <a:defRPr/>
            </a:pPr>
            <a:r>
              <a:rPr lang="en-US" sz="1400" b="1" dirty="0" smtClean="0">
                <a:latin typeface="Comic Sans MS"/>
                <a:cs typeface="Comic Sans MS"/>
              </a:rPr>
              <a:t>Aluminum </a:t>
            </a:r>
            <a:r>
              <a:rPr lang="en-US" sz="1400" b="1" dirty="0">
                <a:latin typeface="Comic Sans MS"/>
                <a:cs typeface="Comic Sans MS"/>
              </a:rPr>
              <a:t>= 2.70 g/</a:t>
            </a:r>
            <a:r>
              <a:rPr lang="en-US" sz="1400" b="1" dirty="0" smtClean="0">
                <a:latin typeface="Comic Sans MS"/>
                <a:cs typeface="Comic Sans MS"/>
              </a:rPr>
              <a:t>mL</a:t>
            </a:r>
          </a:p>
          <a:p>
            <a:pPr marL="0" indent="0" eaLnBrk="1" hangingPunct="1">
              <a:buFontTx/>
              <a:buNone/>
              <a:defRPr/>
            </a:pPr>
            <a:endParaRPr lang="en-US" sz="600" b="1" dirty="0">
              <a:latin typeface="Comic Sans MS"/>
              <a:cs typeface="Comic Sans MS"/>
            </a:endParaRPr>
          </a:p>
          <a:p>
            <a:pPr eaLnBrk="1" hangingPunct="1">
              <a:defRPr/>
            </a:pPr>
            <a:r>
              <a:rPr lang="en-US" sz="1400" b="1" dirty="0">
                <a:latin typeface="Comic Sans MS"/>
                <a:cs typeface="Comic Sans MS"/>
              </a:rPr>
              <a:t>Zinc = 7.13 g/</a:t>
            </a:r>
            <a:r>
              <a:rPr lang="en-US" sz="1400" b="1" dirty="0" smtClean="0">
                <a:latin typeface="Comic Sans MS"/>
                <a:cs typeface="Comic Sans MS"/>
              </a:rPr>
              <a:t>mL</a:t>
            </a:r>
          </a:p>
          <a:p>
            <a:pPr marL="0" indent="0" eaLnBrk="1" hangingPunct="1">
              <a:buFontTx/>
              <a:buNone/>
              <a:defRPr/>
            </a:pPr>
            <a:endParaRPr lang="en-US" sz="600" b="1" dirty="0">
              <a:latin typeface="Comic Sans MS"/>
              <a:cs typeface="Comic Sans MS"/>
            </a:endParaRPr>
          </a:p>
          <a:p>
            <a:pPr eaLnBrk="1" hangingPunct="1">
              <a:defRPr/>
            </a:pPr>
            <a:r>
              <a:rPr lang="en-US" sz="1400" b="1" dirty="0">
                <a:latin typeface="Comic Sans MS"/>
                <a:cs typeface="Comic Sans MS"/>
              </a:rPr>
              <a:t>Iron = 7.87 g/</a:t>
            </a:r>
            <a:r>
              <a:rPr lang="en-US" sz="1400" b="1" dirty="0" smtClean="0">
                <a:latin typeface="Comic Sans MS"/>
                <a:cs typeface="Comic Sans MS"/>
              </a:rPr>
              <a:t>mL</a:t>
            </a:r>
          </a:p>
          <a:p>
            <a:pPr marL="0" indent="0" eaLnBrk="1" hangingPunct="1">
              <a:buFontTx/>
              <a:buNone/>
              <a:defRPr/>
            </a:pPr>
            <a:endParaRPr lang="en-US" sz="600" b="1" dirty="0">
              <a:latin typeface="Comic Sans MS"/>
              <a:cs typeface="Comic Sans MS"/>
            </a:endParaRPr>
          </a:p>
          <a:p>
            <a:pPr eaLnBrk="1" hangingPunct="1">
              <a:defRPr/>
            </a:pPr>
            <a:r>
              <a:rPr lang="en-US" sz="1400" b="1" dirty="0">
                <a:latin typeface="Comic Sans MS"/>
                <a:cs typeface="Comic Sans MS"/>
              </a:rPr>
              <a:t>Copper = 8.96 g/</a:t>
            </a:r>
            <a:r>
              <a:rPr lang="en-US" sz="1400" b="1" dirty="0" smtClean="0">
                <a:latin typeface="Comic Sans MS"/>
                <a:cs typeface="Comic Sans MS"/>
              </a:rPr>
              <a:t>mL</a:t>
            </a:r>
          </a:p>
          <a:p>
            <a:pPr eaLnBrk="1" hangingPunct="1">
              <a:defRPr/>
            </a:pPr>
            <a:endParaRPr lang="en-US" sz="700" b="1" dirty="0">
              <a:latin typeface="Comic Sans MS"/>
              <a:cs typeface="Comic Sans MS"/>
            </a:endParaRPr>
          </a:p>
          <a:p>
            <a:pPr eaLnBrk="1" hangingPunct="1">
              <a:defRPr/>
            </a:pPr>
            <a:r>
              <a:rPr lang="en-US" sz="1400" b="1" dirty="0" smtClean="0">
                <a:latin typeface="Comic Sans MS"/>
                <a:cs typeface="Comic Sans MS"/>
              </a:rPr>
              <a:t>Silver </a:t>
            </a:r>
            <a:r>
              <a:rPr lang="en-US" sz="1400" b="1" dirty="0">
                <a:latin typeface="Comic Sans MS"/>
                <a:cs typeface="Comic Sans MS"/>
              </a:rPr>
              <a:t>= 10.49 g/</a:t>
            </a:r>
            <a:r>
              <a:rPr lang="en-US" sz="1400" b="1" dirty="0" smtClean="0">
                <a:latin typeface="Comic Sans MS"/>
                <a:cs typeface="Comic Sans MS"/>
              </a:rPr>
              <a:t>mL</a:t>
            </a:r>
          </a:p>
          <a:p>
            <a:pPr marL="0" indent="0" eaLnBrk="1" hangingPunct="1">
              <a:buFontTx/>
              <a:buNone/>
              <a:defRPr/>
            </a:pPr>
            <a:endParaRPr lang="en-US" sz="400" b="1" dirty="0">
              <a:latin typeface="Comic Sans MS"/>
              <a:cs typeface="Comic Sans MS"/>
            </a:endParaRPr>
          </a:p>
          <a:p>
            <a:pPr eaLnBrk="1" hangingPunct="1">
              <a:defRPr/>
            </a:pPr>
            <a:r>
              <a:rPr lang="en-US" sz="1400" b="1" dirty="0">
                <a:latin typeface="Comic Sans MS"/>
                <a:cs typeface="Comic Sans MS"/>
              </a:rPr>
              <a:t>Lead  = 11.36g/</a:t>
            </a:r>
            <a:r>
              <a:rPr lang="en-US" sz="1400" b="1" dirty="0" smtClean="0">
                <a:latin typeface="Comic Sans MS"/>
                <a:cs typeface="Comic Sans MS"/>
              </a:rPr>
              <a:t>mL</a:t>
            </a:r>
          </a:p>
          <a:p>
            <a:pPr marL="0" indent="0" eaLnBrk="1" hangingPunct="1">
              <a:buFontTx/>
              <a:buNone/>
              <a:defRPr/>
            </a:pPr>
            <a:endParaRPr lang="en-US" sz="400" b="1" dirty="0">
              <a:latin typeface="Comic Sans MS"/>
              <a:cs typeface="Comic Sans MS"/>
            </a:endParaRPr>
          </a:p>
          <a:p>
            <a:pPr eaLnBrk="1" hangingPunct="1">
              <a:defRPr/>
            </a:pPr>
            <a:r>
              <a:rPr lang="en-US" sz="1400" b="1" dirty="0">
                <a:latin typeface="Comic Sans MS"/>
                <a:cs typeface="Comic Sans MS"/>
              </a:rPr>
              <a:t>Gold = 19.32 g/</a:t>
            </a:r>
            <a:r>
              <a:rPr lang="en-US" sz="1400" b="1" dirty="0" smtClean="0">
                <a:latin typeface="Comic Sans MS"/>
                <a:cs typeface="Comic Sans MS"/>
              </a:rPr>
              <a:t>mL</a:t>
            </a:r>
            <a:endParaRPr lang="en-US" sz="1800" b="1" dirty="0" smtClean="0">
              <a:latin typeface="Comic Sans MS"/>
              <a:cs typeface="Comic Sans MS"/>
            </a:endParaRPr>
          </a:p>
          <a:p>
            <a:pPr algn="ctr" eaLnBrk="1" hangingPunct="1">
              <a:buFontTx/>
              <a:buNone/>
              <a:defRPr/>
            </a:pPr>
            <a:endParaRPr lang="en-US" sz="1600" b="1" dirty="0" smtClean="0">
              <a:solidFill>
                <a:srgbClr val="FF0000"/>
              </a:solidFill>
              <a:latin typeface="Comic Sans MS"/>
              <a:cs typeface="Comic Sans MS"/>
            </a:endParaRPr>
          </a:p>
          <a:p>
            <a:pPr algn="ctr" eaLnBrk="1" hangingPunct="1">
              <a:buFontTx/>
              <a:buNone/>
              <a:defRPr/>
            </a:pPr>
            <a:r>
              <a:rPr lang="en-US" sz="1600" b="1" dirty="0" smtClean="0">
                <a:solidFill>
                  <a:srgbClr val="FF0000"/>
                </a:solidFill>
                <a:latin typeface="Comic Sans MS"/>
                <a:cs typeface="Comic Sans MS"/>
              </a:rPr>
              <a:t>These </a:t>
            </a:r>
            <a:r>
              <a:rPr lang="en-US" sz="1600" b="1" dirty="0">
                <a:solidFill>
                  <a:srgbClr val="FF0000"/>
                </a:solidFill>
                <a:latin typeface="Comic Sans MS"/>
                <a:cs typeface="Comic Sans MS"/>
              </a:rPr>
              <a:t>values/properties can be used to help decide what kind of metal you </a:t>
            </a:r>
            <a:r>
              <a:rPr lang="en-US" sz="1600" b="1" dirty="0" smtClean="0">
                <a:solidFill>
                  <a:srgbClr val="FF0000"/>
                </a:solidFill>
                <a:latin typeface="Comic Sans MS"/>
                <a:cs typeface="Comic Sans MS"/>
              </a:rPr>
              <a:t>have.</a:t>
            </a:r>
            <a:endParaRPr lang="en-US" sz="1600" b="1" dirty="0">
              <a:solidFill>
                <a:srgbClr val="FF0000"/>
              </a:solidFill>
              <a:latin typeface="Comic Sans MS"/>
              <a:cs typeface="Comic Sans MS"/>
            </a:endParaRPr>
          </a:p>
          <a:p>
            <a:pPr eaLnBrk="1" hangingPunct="1">
              <a:defRPr/>
            </a:pPr>
            <a:endParaRPr lang="en-US" dirty="0">
              <a:latin typeface="Arial" charset="0"/>
              <a:cs typeface="+mn-cs"/>
            </a:endParaRPr>
          </a:p>
        </p:txBody>
      </p:sp>
      <p:sp>
        <p:nvSpPr>
          <p:cNvPr id="27651" name="Text Box 5"/>
          <p:cNvSpPr txBox="1">
            <a:spLocks noChangeArrowheads="1"/>
          </p:cNvSpPr>
          <p:nvPr/>
        </p:nvSpPr>
        <p:spPr bwMode="auto">
          <a:xfrm>
            <a:off x="4633913" y="6613525"/>
            <a:ext cx="4548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From the  Virtual Biology Classroom on </a:t>
            </a:r>
            <a:r>
              <a:rPr lang="en-US" sz="1000">
                <a:latin typeface="Comic Sans MS" charset="0"/>
                <a:hlinkClick r:id="rId3"/>
              </a:rPr>
              <a:t>ScienceProfOnline.com</a:t>
            </a:r>
            <a:endParaRPr lang="en-US" sz="1000">
              <a:latin typeface="Comic Sans MS" charset="0"/>
            </a:endParaRPr>
          </a:p>
        </p:txBody>
      </p:sp>
      <p:sp>
        <p:nvSpPr>
          <p:cNvPr id="27652" name="Text Box 5"/>
          <p:cNvSpPr txBox="1">
            <a:spLocks noChangeArrowheads="1"/>
          </p:cNvSpPr>
          <p:nvPr/>
        </p:nvSpPr>
        <p:spPr bwMode="auto">
          <a:xfrm>
            <a:off x="0" y="6610350"/>
            <a:ext cx="3810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dirty="0">
                <a:latin typeface="Comic Sans MS" charset="0"/>
                <a:cs typeface="Arial" charset="0"/>
              </a:rPr>
              <a:t>Image: </a:t>
            </a:r>
            <a:r>
              <a:rPr lang="en-US" sz="1000" dirty="0" smtClean="0">
                <a:latin typeface="Comic Sans MS" charset="0"/>
                <a:cs typeface="Arial" charset="0"/>
                <a:hlinkClick r:id="rId4"/>
              </a:rPr>
              <a:t>Marshmallows</a:t>
            </a:r>
            <a:r>
              <a:rPr lang="en-US" sz="1000" dirty="0" smtClean="0">
                <a:latin typeface="Comic Sans MS" charset="0"/>
                <a:cs typeface="Arial" charset="0"/>
              </a:rPr>
              <a:t>, </a:t>
            </a:r>
            <a:r>
              <a:rPr lang="en-US" sz="1000" dirty="0" smtClean="0">
                <a:latin typeface="Comic Sans MS" charset="0"/>
                <a:cs typeface="Arial" charset="0"/>
                <a:hlinkClick r:id="rId5"/>
              </a:rPr>
              <a:t>Aluminum</a:t>
            </a:r>
            <a:r>
              <a:rPr lang="en-US" sz="1000" dirty="0">
                <a:latin typeface="Comic Sans MS" charset="0"/>
                <a:cs typeface="Arial" charset="0"/>
                <a:hlinkClick r:id="rId5"/>
              </a:rPr>
              <a:t>, </a:t>
            </a:r>
            <a:r>
              <a:rPr lang="en-US" sz="1000" dirty="0">
                <a:latin typeface="Comic Sans MS" charset="0"/>
                <a:cs typeface="Arial" charset="0"/>
                <a:hlinkClick r:id="rId6"/>
              </a:rPr>
              <a:t>Copper</a:t>
            </a:r>
            <a:r>
              <a:rPr lang="en-US" sz="1000" dirty="0">
                <a:latin typeface="Comic Sans MS" charset="0"/>
                <a:cs typeface="Arial" charset="0"/>
              </a:rPr>
              <a:t>, </a:t>
            </a:r>
            <a:r>
              <a:rPr lang="en-US" sz="1000" dirty="0">
                <a:latin typeface="Comic Sans MS" charset="0"/>
                <a:cs typeface="Arial" charset="0"/>
                <a:hlinkClick r:id="rId7"/>
              </a:rPr>
              <a:t>Gold bars</a:t>
            </a:r>
            <a:r>
              <a:rPr lang="en-US" sz="1000" dirty="0">
                <a:latin typeface="Comic Sans MS" charset="0"/>
                <a:cs typeface="Arial" charset="0"/>
              </a:rPr>
              <a:t>, Wiki </a:t>
            </a:r>
          </a:p>
        </p:txBody>
      </p:sp>
      <p:pic>
        <p:nvPicPr>
          <p:cNvPr id="27653" name="Picture 2" descr="Natural-Coppe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352800"/>
            <a:ext cx="2642319"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old_Bar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8400" y="4191000"/>
            <a:ext cx="2743200" cy="1740437"/>
          </a:xfrm>
          <a:prstGeom prst="rect">
            <a:avLst/>
          </a:prstGeom>
          <a:ln>
            <a:noFill/>
          </a:ln>
          <a:effectLst>
            <a:softEdge rad="112500"/>
          </a:effectLst>
        </p:spPr>
      </p:pic>
      <p:pic>
        <p:nvPicPr>
          <p:cNvPr id="4" name="Picture 3" descr="Aluminium.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48400" y="2514600"/>
            <a:ext cx="2667000" cy="1593850"/>
          </a:xfrm>
          <a:prstGeom prst="rect">
            <a:avLst/>
          </a:prstGeom>
          <a:ln>
            <a:noFill/>
          </a:ln>
          <a:effectLst>
            <a:softEdge rad="112500"/>
          </a:effectLst>
        </p:spPr>
      </p:pic>
      <p:pic>
        <p:nvPicPr>
          <p:cNvPr id="2" name="Picture 1" descr="White_Marshmallows.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4600" y="228600"/>
            <a:ext cx="2510454" cy="1672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124200" y="457200"/>
            <a:ext cx="2286000" cy="830997"/>
          </a:xfrm>
          <a:prstGeom prst="rect">
            <a:avLst/>
          </a:prstGeom>
          <a:noFill/>
        </p:spPr>
        <p:txBody>
          <a:bodyPr wrap="square" rtlCol="0">
            <a:spAutoFit/>
          </a:bodyPr>
          <a:lstStyle/>
          <a:p>
            <a:pPr algn="ctr"/>
            <a:r>
              <a:rPr lang="en-US" sz="1600" dirty="0" smtClean="0">
                <a:latin typeface="Courier"/>
                <a:cs typeface="Courier"/>
              </a:rPr>
              <a:t>The density of a marshmallow is about 0.4 g/ml</a:t>
            </a:r>
            <a:endParaRPr lang="en-US" sz="1600" dirty="0">
              <a:latin typeface="Courier"/>
              <a:cs typeface="Courier"/>
            </a:endParaRPr>
          </a:p>
        </p:txBody>
      </p:sp>
      <p:sp>
        <p:nvSpPr>
          <p:cNvPr id="5" name="Right Arrow 4"/>
          <p:cNvSpPr/>
          <p:nvPr/>
        </p:nvSpPr>
        <p:spPr>
          <a:xfrm>
            <a:off x="5410200" y="685800"/>
            <a:ext cx="6736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52400" y="304800"/>
            <a:ext cx="6324600" cy="762000"/>
          </a:xfrm>
        </p:spPr>
        <p:txBody>
          <a:bodyPr/>
          <a:lstStyle/>
          <a:p>
            <a:pPr algn="l" eaLnBrk="1" hangingPunct="1">
              <a:defRPr/>
            </a:pPr>
            <a:r>
              <a:rPr lang="en-US" sz="3200" b="1" dirty="0" smtClean="0">
                <a:solidFill>
                  <a:schemeClr val="bg1">
                    <a:lumMod val="50000"/>
                  </a:schemeClr>
                </a:solidFill>
                <a:latin typeface="Comic Sans MS"/>
                <a:cs typeface="Comic Sans MS"/>
              </a:rPr>
              <a:t/>
            </a:r>
            <a:br>
              <a:rPr lang="en-US" sz="3200" b="1" dirty="0" smtClean="0">
                <a:solidFill>
                  <a:schemeClr val="bg1">
                    <a:lumMod val="50000"/>
                  </a:schemeClr>
                </a:solidFill>
                <a:latin typeface="Comic Sans MS"/>
                <a:cs typeface="Comic Sans MS"/>
              </a:rPr>
            </a:br>
            <a:r>
              <a:rPr lang="en-US" sz="3600" b="1" dirty="0" smtClean="0">
                <a:solidFill>
                  <a:schemeClr val="accent1">
                    <a:lumMod val="75000"/>
                  </a:schemeClr>
                </a:solidFill>
                <a:latin typeface="Comic Sans MS"/>
                <a:cs typeface="Comic Sans MS"/>
              </a:rPr>
              <a:t>Physical Changes in Matter</a:t>
            </a:r>
            <a:r>
              <a:rPr lang="en-US" sz="3600" dirty="0">
                <a:latin typeface="Arial" charset="0"/>
                <a:cs typeface="+mj-cs"/>
              </a:rPr>
              <a:t/>
            </a:r>
            <a:br>
              <a:rPr lang="en-US" sz="3600" dirty="0">
                <a:latin typeface="Arial" charset="0"/>
                <a:cs typeface="+mj-cs"/>
              </a:rPr>
            </a:br>
            <a:endParaRPr lang="en-US" sz="3600" b="1" dirty="0">
              <a:solidFill>
                <a:srgbClr val="990033"/>
              </a:solidFill>
              <a:latin typeface="Arial" charset="0"/>
              <a:cs typeface="+mj-cs"/>
            </a:endParaRPr>
          </a:p>
        </p:txBody>
      </p:sp>
      <p:sp>
        <p:nvSpPr>
          <p:cNvPr id="442371" name="Rectangle 3"/>
          <p:cNvSpPr>
            <a:spLocks noGrp="1" noChangeArrowheads="1"/>
          </p:cNvSpPr>
          <p:nvPr>
            <p:ph idx="4294967295"/>
          </p:nvPr>
        </p:nvSpPr>
        <p:spPr>
          <a:xfrm>
            <a:off x="304800" y="1143000"/>
            <a:ext cx="5486400" cy="1905000"/>
          </a:xfrm>
        </p:spPr>
        <p:txBody>
          <a:bodyPr/>
          <a:lstStyle/>
          <a:p>
            <a:pPr lvl="1" eaLnBrk="1" hangingPunct="1">
              <a:lnSpc>
                <a:spcPct val="90000"/>
              </a:lnSpc>
              <a:defRPr/>
            </a:pPr>
            <a:endParaRPr lang="en-US" sz="1050" dirty="0">
              <a:latin typeface="Comic Sans MS"/>
              <a:cs typeface="Comic Sans MS"/>
            </a:endParaRPr>
          </a:p>
          <a:p>
            <a:pPr marL="457200" lvl="1" indent="0" eaLnBrk="1" hangingPunct="1">
              <a:lnSpc>
                <a:spcPct val="90000"/>
              </a:lnSpc>
              <a:buFontTx/>
              <a:buNone/>
              <a:defRPr/>
            </a:pPr>
            <a:r>
              <a:rPr lang="en-US" sz="1800" dirty="0" smtClean="0">
                <a:latin typeface="Comic Sans MS"/>
                <a:cs typeface="Comic Sans MS"/>
              </a:rPr>
              <a:t>Matter can change in </a:t>
            </a:r>
            <a:r>
              <a:rPr lang="en-US" sz="1800" dirty="0">
                <a:latin typeface="Comic Sans MS"/>
                <a:cs typeface="Comic Sans MS"/>
              </a:rPr>
              <a:t>physical appearance, but </a:t>
            </a:r>
            <a:r>
              <a:rPr lang="en-US" sz="1800" dirty="0" smtClean="0">
                <a:latin typeface="Comic Sans MS"/>
                <a:cs typeface="Comic Sans MS"/>
              </a:rPr>
              <a:t>it is still the </a:t>
            </a:r>
            <a:r>
              <a:rPr lang="en-US" sz="1800" dirty="0">
                <a:latin typeface="Comic Sans MS"/>
                <a:cs typeface="Comic Sans MS"/>
              </a:rPr>
              <a:t>same </a:t>
            </a:r>
            <a:r>
              <a:rPr lang="en-US" sz="1800" dirty="0" smtClean="0">
                <a:latin typeface="Comic Sans MS"/>
                <a:cs typeface="Comic Sans MS"/>
              </a:rPr>
              <a:t>substance.</a:t>
            </a:r>
            <a:endParaRPr lang="en-US" sz="1800" dirty="0">
              <a:latin typeface="Comic Sans MS"/>
              <a:cs typeface="Comic Sans MS"/>
            </a:endParaRPr>
          </a:p>
          <a:p>
            <a:pPr marL="457200" lvl="1" indent="0" eaLnBrk="1" hangingPunct="1">
              <a:lnSpc>
                <a:spcPct val="90000"/>
              </a:lnSpc>
              <a:buFontTx/>
              <a:buNone/>
              <a:defRPr/>
            </a:pPr>
            <a:endParaRPr lang="en-US" sz="1200" dirty="0">
              <a:latin typeface="Comic Sans MS"/>
              <a:cs typeface="Comic Sans MS"/>
            </a:endParaRPr>
          </a:p>
          <a:p>
            <a:pPr marL="457200" lvl="1" indent="0" eaLnBrk="1" hangingPunct="1">
              <a:lnSpc>
                <a:spcPct val="90000"/>
              </a:lnSpc>
              <a:buFontTx/>
              <a:buNone/>
              <a:defRPr/>
            </a:pPr>
            <a:r>
              <a:rPr lang="en-US" sz="1800" b="1" dirty="0" smtClean="0">
                <a:latin typeface="Comic Sans MS"/>
                <a:cs typeface="Comic Sans MS"/>
              </a:rPr>
              <a:t>Example: </a:t>
            </a:r>
            <a:r>
              <a:rPr lang="en-US" sz="1800" dirty="0" smtClean="0">
                <a:latin typeface="Comic Sans MS"/>
                <a:cs typeface="Comic Sans MS"/>
              </a:rPr>
              <a:t>Water freezes or boils, but it is still water.</a:t>
            </a:r>
          </a:p>
          <a:p>
            <a:pPr marL="457200" lvl="1" indent="0" eaLnBrk="1" hangingPunct="1">
              <a:lnSpc>
                <a:spcPct val="90000"/>
              </a:lnSpc>
              <a:buFontTx/>
              <a:buNone/>
              <a:defRPr/>
            </a:pPr>
            <a:endParaRPr lang="en-US" sz="1200" dirty="0">
              <a:latin typeface="Comic Sans MS"/>
              <a:cs typeface="Comic Sans MS"/>
            </a:endParaRPr>
          </a:p>
        </p:txBody>
      </p:sp>
      <p:pic>
        <p:nvPicPr>
          <p:cNvPr id="29699" name="Picture 2" descr="IMG_185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743200"/>
            <a:ext cx="502986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5"/>
          <p:cNvSpPr txBox="1">
            <a:spLocks noChangeArrowheads="1"/>
          </p:cNvSpPr>
          <p:nvPr/>
        </p:nvSpPr>
        <p:spPr bwMode="auto">
          <a:xfrm>
            <a:off x="0" y="6629400"/>
            <a:ext cx="35052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dirty="0" smtClean="0">
                <a:latin typeface="Comic Sans MS" charset="0"/>
                <a:cs typeface="Arial" charset="0"/>
              </a:rPr>
              <a:t>Images: </a:t>
            </a:r>
            <a:r>
              <a:rPr lang="en-US" sz="1000" dirty="0">
                <a:latin typeface="Comic Sans MS" charset="0"/>
                <a:cs typeface="Arial" charset="0"/>
              </a:rPr>
              <a:t>Michigan snow storm, T. </a:t>
            </a:r>
            <a:r>
              <a:rPr lang="en-US" sz="1000" dirty="0" smtClean="0">
                <a:latin typeface="Comic Sans MS" charset="0"/>
                <a:cs typeface="Arial" charset="0"/>
              </a:rPr>
              <a:t>Port; </a:t>
            </a:r>
            <a:r>
              <a:rPr lang="en-US" sz="1000" dirty="0" smtClean="0">
                <a:latin typeface="Comic Sans MS" charset="0"/>
                <a:cs typeface="Arial" charset="0"/>
                <a:hlinkClick r:id="rId4"/>
              </a:rPr>
              <a:t>Melting ice</a:t>
            </a:r>
            <a:r>
              <a:rPr lang="en-US" sz="1000" dirty="0" smtClean="0">
                <a:latin typeface="Comic Sans MS" charset="0"/>
                <a:cs typeface="Arial" charset="0"/>
              </a:rPr>
              <a:t>, Wiki</a:t>
            </a:r>
          </a:p>
          <a:p>
            <a:pPr eaLnBrk="1" hangingPunct="1">
              <a:spcBef>
                <a:spcPct val="50000"/>
              </a:spcBef>
            </a:pPr>
            <a:endParaRPr lang="en-US" sz="1000" dirty="0">
              <a:latin typeface="Comic Sans MS" charset="0"/>
              <a:cs typeface="Arial" charset="0"/>
            </a:endParaRPr>
          </a:p>
        </p:txBody>
      </p:sp>
      <p:sp>
        <p:nvSpPr>
          <p:cNvPr id="29701" name="Text Box 5"/>
          <p:cNvSpPr txBox="1">
            <a:spLocks noChangeArrowheads="1"/>
          </p:cNvSpPr>
          <p:nvPr/>
        </p:nvSpPr>
        <p:spPr bwMode="auto">
          <a:xfrm>
            <a:off x="4633913" y="6613525"/>
            <a:ext cx="4548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From the  Virtual Biology Classroom on </a:t>
            </a:r>
            <a:r>
              <a:rPr lang="en-US" sz="1000">
                <a:latin typeface="Comic Sans MS" charset="0"/>
                <a:hlinkClick r:id="rId5"/>
              </a:rPr>
              <a:t>ScienceProfOnline.com</a:t>
            </a:r>
            <a:endParaRPr lang="en-US" sz="1000">
              <a:latin typeface="Comic Sans MS" charset="0"/>
            </a:endParaRPr>
          </a:p>
        </p:txBody>
      </p:sp>
      <p:pic>
        <p:nvPicPr>
          <p:cNvPr id="7" name="Picture 3" descr="Melting_icecubes.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81000"/>
            <a:ext cx="213360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3"/>
          <p:cNvSpPr txBox="1">
            <a:spLocks noChangeArrowheads="1"/>
          </p:cNvSpPr>
          <p:nvPr/>
        </p:nvSpPr>
        <p:spPr bwMode="auto">
          <a:xfrm>
            <a:off x="304800" y="3124200"/>
            <a:ext cx="3200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eaLnBrk="1" hangingPunct="1">
              <a:lnSpc>
                <a:spcPct val="90000"/>
              </a:lnSpc>
              <a:buFontTx/>
              <a:buNone/>
              <a:defRPr/>
            </a:pPr>
            <a:r>
              <a:rPr lang="en-US" sz="1800" b="1" dirty="0" smtClean="0">
                <a:solidFill>
                  <a:srgbClr val="FF0000"/>
                </a:solidFill>
                <a:latin typeface="Comic Sans MS" charset="0"/>
                <a:cs typeface="Comic Sans MS" charset="0"/>
              </a:rPr>
              <a:t>How do I know if a change is physical? </a:t>
            </a:r>
            <a:r>
              <a:rPr lang="en-US" sz="1800" dirty="0" smtClean="0">
                <a:solidFill>
                  <a:srgbClr val="000000"/>
                </a:solidFill>
                <a:latin typeface="Comic Sans MS" charset="0"/>
                <a:cs typeface="Comic Sans MS" charset="0"/>
              </a:rPr>
              <a:t>The substance can easily go back to previous form.</a:t>
            </a:r>
          </a:p>
          <a:p>
            <a:pPr marL="457200" lvl="1" indent="0" eaLnBrk="1" hangingPunct="1">
              <a:lnSpc>
                <a:spcPct val="90000"/>
              </a:lnSpc>
              <a:buFontTx/>
              <a:buNone/>
              <a:defRPr/>
            </a:pPr>
            <a:endParaRPr lang="en-US" sz="1100" dirty="0" smtClean="0">
              <a:solidFill>
                <a:srgbClr val="000000"/>
              </a:solidFill>
              <a:latin typeface="Comic Sans MS" charset="0"/>
              <a:cs typeface="Comic Sans MS" charset="0"/>
            </a:endParaRPr>
          </a:p>
          <a:p>
            <a:pPr marL="457200" lvl="1" indent="0" eaLnBrk="1" hangingPunct="1">
              <a:lnSpc>
                <a:spcPct val="90000"/>
              </a:lnSpc>
              <a:buFontTx/>
              <a:buNone/>
              <a:defRPr/>
            </a:pPr>
            <a:r>
              <a:rPr lang="en-US" sz="1800" b="1" dirty="0" smtClean="0">
                <a:solidFill>
                  <a:srgbClr val="000000"/>
                </a:solidFill>
                <a:latin typeface="Comic Sans MS" charset="0"/>
                <a:cs typeface="Comic Sans MS" charset="0"/>
              </a:rPr>
              <a:t>Other types of physical changes</a:t>
            </a:r>
            <a:r>
              <a:rPr lang="en-US" sz="1800" dirty="0" smtClean="0">
                <a:solidFill>
                  <a:srgbClr val="000000"/>
                </a:solidFill>
                <a:latin typeface="Comic Sans MS" charset="0"/>
                <a:cs typeface="Comic Sans MS" charset="0"/>
              </a:rPr>
              <a:t>:</a:t>
            </a:r>
          </a:p>
          <a:p>
            <a:pPr lvl="1" eaLnBrk="1" hangingPunct="1">
              <a:lnSpc>
                <a:spcPct val="90000"/>
              </a:lnSpc>
              <a:defRPr/>
            </a:pPr>
            <a:r>
              <a:rPr lang="en-US" sz="1200" dirty="0" smtClean="0">
                <a:solidFill>
                  <a:srgbClr val="000000"/>
                </a:solidFill>
                <a:latin typeface="Comic Sans MS" charset="0"/>
                <a:cs typeface="Comic Sans MS" charset="0"/>
              </a:rPr>
              <a:t>Mixtures, such as sugar water solution</a:t>
            </a:r>
          </a:p>
          <a:p>
            <a:pPr lvl="1" eaLnBrk="1" hangingPunct="1">
              <a:lnSpc>
                <a:spcPct val="90000"/>
              </a:lnSpc>
              <a:defRPr/>
            </a:pPr>
            <a:r>
              <a:rPr lang="en-US" sz="1200" dirty="0" smtClean="0">
                <a:solidFill>
                  <a:srgbClr val="000000"/>
                </a:solidFill>
                <a:latin typeface="Comic Sans MS" charset="0"/>
                <a:cs typeface="Comic Sans MS" charset="0"/>
              </a:rPr>
              <a:t>Candle melting</a:t>
            </a:r>
          </a:p>
          <a:p>
            <a:pPr lvl="1" eaLnBrk="1" hangingPunct="1">
              <a:lnSpc>
                <a:spcPct val="90000"/>
              </a:lnSpc>
              <a:defRPr/>
            </a:pPr>
            <a:r>
              <a:rPr lang="en-US" sz="1200" dirty="0" smtClean="0">
                <a:solidFill>
                  <a:srgbClr val="000000"/>
                </a:solidFill>
                <a:latin typeface="Comic Sans MS" charset="0"/>
                <a:cs typeface="Comic Sans MS" charset="0"/>
              </a:rPr>
              <a:t>Breaking glass</a:t>
            </a:r>
          </a:p>
          <a:p>
            <a:pPr marL="457200" lvl="1" indent="0" eaLnBrk="1" hangingPunct="1">
              <a:lnSpc>
                <a:spcPct val="90000"/>
              </a:lnSpc>
              <a:buFontTx/>
              <a:buNone/>
              <a:defRPr/>
            </a:pPr>
            <a:endParaRPr lang="en-US" sz="1800" dirty="0">
              <a:latin typeface="Comic Sans MS"/>
              <a:cs typeface="Comic Sans M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685800" y="1524000"/>
            <a:ext cx="3276600" cy="514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defRPr/>
            </a:pPr>
            <a:r>
              <a:rPr lang="en-US" dirty="0">
                <a:solidFill>
                  <a:srgbClr val="000000"/>
                </a:solidFill>
                <a:latin typeface="Comic Sans MS"/>
                <a:cs typeface="Comic Sans MS"/>
              </a:rPr>
              <a:t>The change of one substance into another that has a different chemical identity = </a:t>
            </a:r>
            <a:r>
              <a:rPr lang="en-US" b="1" dirty="0">
                <a:solidFill>
                  <a:srgbClr val="000000"/>
                </a:solidFill>
                <a:latin typeface="Comic Sans MS"/>
                <a:cs typeface="Comic Sans MS"/>
              </a:rPr>
              <a:t>chemical reaction</a:t>
            </a:r>
          </a:p>
          <a:p>
            <a:pPr lvl="1">
              <a:defRPr/>
            </a:pPr>
            <a:endParaRPr lang="en-US" dirty="0">
              <a:solidFill>
                <a:srgbClr val="000000"/>
              </a:solidFill>
              <a:latin typeface="Comic Sans MS"/>
              <a:cs typeface="Comic Sans MS"/>
            </a:endParaRPr>
          </a:p>
          <a:p>
            <a:pPr lvl="1">
              <a:defRPr/>
            </a:pPr>
            <a:r>
              <a:rPr lang="en-US" b="1" dirty="0" smtClean="0">
                <a:solidFill>
                  <a:srgbClr val="FF0000"/>
                </a:solidFill>
                <a:latin typeface="Comic Sans MS"/>
                <a:cs typeface="Comic Sans MS"/>
              </a:rPr>
              <a:t>How do I know if a change is chemical? </a:t>
            </a:r>
            <a:endParaRPr lang="en-US" b="1" dirty="0">
              <a:solidFill>
                <a:srgbClr val="FF0000"/>
              </a:solidFill>
              <a:latin typeface="Comic Sans MS"/>
              <a:cs typeface="Comic Sans MS"/>
            </a:endParaRPr>
          </a:p>
          <a:p>
            <a:pPr lvl="1">
              <a:defRPr/>
            </a:pPr>
            <a:r>
              <a:rPr lang="en-US" dirty="0">
                <a:solidFill>
                  <a:srgbClr val="000000"/>
                </a:solidFill>
                <a:latin typeface="Comic Sans MS"/>
                <a:cs typeface="Comic Sans MS"/>
              </a:rPr>
              <a:t>I</a:t>
            </a:r>
            <a:r>
              <a:rPr lang="en-US" dirty="0" smtClean="0">
                <a:solidFill>
                  <a:srgbClr val="000000"/>
                </a:solidFill>
                <a:latin typeface="Comic Sans MS"/>
                <a:cs typeface="Comic Sans MS"/>
              </a:rPr>
              <a:t>t</a:t>
            </a:r>
            <a:r>
              <a:rPr lang="ja-JP" altLang="en-US" dirty="0" smtClean="0">
                <a:solidFill>
                  <a:srgbClr val="000000"/>
                </a:solidFill>
                <a:latin typeface="Comic Sans MS"/>
                <a:cs typeface="Comic Sans MS"/>
              </a:rPr>
              <a:t>’</a:t>
            </a:r>
            <a:r>
              <a:rPr lang="en-US" dirty="0" smtClean="0">
                <a:solidFill>
                  <a:srgbClr val="000000"/>
                </a:solidFill>
                <a:latin typeface="Comic Sans MS"/>
                <a:cs typeface="Comic Sans MS"/>
              </a:rPr>
              <a:t>s </a:t>
            </a:r>
            <a:r>
              <a:rPr lang="en-US" dirty="0">
                <a:solidFill>
                  <a:srgbClr val="000000"/>
                </a:solidFill>
                <a:latin typeface="Comic Sans MS"/>
                <a:cs typeface="Comic Sans MS"/>
              </a:rPr>
              <a:t>difficult to get original substances back!</a:t>
            </a:r>
          </a:p>
          <a:p>
            <a:pPr>
              <a:defRPr/>
            </a:pPr>
            <a:endParaRPr lang="en-US" sz="1600" dirty="0">
              <a:solidFill>
                <a:srgbClr val="000000"/>
              </a:solidFill>
              <a:latin typeface="Comic Sans MS"/>
              <a:cs typeface="Comic Sans MS"/>
            </a:endParaRPr>
          </a:p>
          <a:p>
            <a:pPr>
              <a:defRPr/>
            </a:pPr>
            <a:r>
              <a:rPr lang="en-US" sz="1600" dirty="0">
                <a:solidFill>
                  <a:srgbClr val="000000"/>
                </a:solidFill>
                <a:latin typeface="Comic Sans MS"/>
                <a:cs typeface="Comic Sans MS"/>
              </a:rPr>
              <a:t>     </a:t>
            </a:r>
            <a:r>
              <a:rPr lang="en-US" sz="1600" i="1" dirty="0">
                <a:solidFill>
                  <a:schemeClr val="tx1">
                    <a:lumMod val="65000"/>
                    <a:lumOff val="35000"/>
                  </a:schemeClr>
                </a:solidFill>
                <a:latin typeface="Comic Sans MS"/>
                <a:cs typeface="Comic Sans MS"/>
              </a:rPr>
              <a:t>   Example: </a:t>
            </a:r>
            <a:r>
              <a:rPr lang="en-US" sz="1600" dirty="0">
                <a:solidFill>
                  <a:srgbClr val="000000"/>
                </a:solidFill>
                <a:latin typeface="Comic Sans MS"/>
                <a:cs typeface="Comic Sans MS"/>
              </a:rPr>
              <a:t>Burning Wood</a:t>
            </a:r>
          </a:p>
          <a:p>
            <a:pPr marL="742950" lvl="1" indent="-285750">
              <a:buFont typeface="Arial"/>
              <a:buChar char="•"/>
              <a:defRPr/>
            </a:pPr>
            <a:r>
              <a:rPr lang="en-US" sz="1400" dirty="0">
                <a:solidFill>
                  <a:srgbClr val="000000"/>
                </a:solidFill>
                <a:latin typeface="Comic Sans MS"/>
                <a:cs typeface="Comic Sans MS"/>
              </a:rPr>
              <a:t>change in the structure of </a:t>
            </a:r>
            <a:r>
              <a:rPr lang="en-US" sz="1400" dirty="0" smtClean="0">
                <a:solidFill>
                  <a:srgbClr val="000000"/>
                </a:solidFill>
                <a:latin typeface="Comic Sans MS"/>
                <a:cs typeface="Comic Sans MS"/>
              </a:rPr>
              <a:t>matter </a:t>
            </a:r>
            <a:r>
              <a:rPr lang="en-US" sz="1400" dirty="0">
                <a:solidFill>
                  <a:srgbClr val="000000"/>
                </a:solidFill>
                <a:latin typeface="Comic Sans MS"/>
                <a:cs typeface="Comic Sans MS"/>
              </a:rPr>
              <a:t>(wood becomes ash and smoke)</a:t>
            </a:r>
          </a:p>
          <a:p>
            <a:pPr marL="742950" lvl="1" indent="-285750">
              <a:buFont typeface="Arial"/>
              <a:buChar char="•"/>
              <a:defRPr/>
            </a:pPr>
            <a:r>
              <a:rPr lang="en-US" sz="1400" dirty="0">
                <a:solidFill>
                  <a:srgbClr val="000000"/>
                </a:solidFill>
                <a:latin typeface="Comic Sans MS"/>
                <a:cs typeface="Comic Sans MS"/>
              </a:rPr>
              <a:t>one substance is </a:t>
            </a:r>
            <a:r>
              <a:rPr lang="ja-JP" altLang="en-US" sz="1400" dirty="0">
                <a:solidFill>
                  <a:srgbClr val="000000"/>
                </a:solidFill>
                <a:latin typeface="Comic Sans MS"/>
                <a:cs typeface="Comic Sans MS"/>
              </a:rPr>
              <a:t>“</a:t>
            </a:r>
            <a:r>
              <a:rPr lang="en-US" sz="1400" dirty="0">
                <a:solidFill>
                  <a:srgbClr val="000000"/>
                </a:solidFill>
                <a:latin typeface="Comic Sans MS"/>
                <a:cs typeface="Comic Sans MS"/>
              </a:rPr>
              <a:t>used up</a:t>
            </a:r>
            <a:r>
              <a:rPr lang="ja-JP" altLang="en-US" sz="1400" dirty="0">
                <a:solidFill>
                  <a:srgbClr val="000000"/>
                </a:solidFill>
                <a:latin typeface="Comic Sans MS"/>
                <a:cs typeface="Comic Sans MS"/>
              </a:rPr>
              <a:t>”</a:t>
            </a:r>
            <a:r>
              <a:rPr lang="en-US" sz="1400" dirty="0">
                <a:solidFill>
                  <a:srgbClr val="000000"/>
                </a:solidFill>
                <a:latin typeface="Comic Sans MS"/>
                <a:cs typeface="Comic Sans MS"/>
              </a:rPr>
              <a:t> (wood is gone)</a:t>
            </a:r>
          </a:p>
          <a:p>
            <a:pPr marL="742950" lvl="1" indent="-285750">
              <a:buFont typeface="Arial"/>
              <a:buChar char="•"/>
              <a:defRPr/>
            </a:pPr>
            <a:r>
              <a:rPr lang="en-US" sz="1400" dirty="0">
                <a:solidFill>
                  <a:srgbClr val="000000"/>
                </a:solidFill>
                <a:latin typeface="Comic Sans MS"/>
                <a:cs typeface="Comic Sans MS"/>
              </a:rPr>
              <a:t>others substance(s) </a:t>
            </a:r>
            <a:r>
              <a:rPr lang="ja-JP" altLang="en-US" sz="1400" dirty="0">
                <a:solidFill>
                  <a:srgbClr val="000000"/>
                </a:solidFill>
                <a:latin typeface="Comic Sans MS"/>
                <a:cs typeface="Comic Sans MS"/>
              </a:rPr>
              <a:t>“</a:t>
            </a:r>
            <a:r>
              <a:rPr lang="en-US" sz="1400" dirty="0">
                <a:solidFill>
                  <a:srgbClr val="000000"/>
                </a:solidFill>
                <a:latin typeface="Comic Sans MS"/>
                <a:cs typeface="Comic Sans MS"/>
              </a:rPr>
              <a:t>appear</a:t>
            </a:r>
            <a:r>
              <a:rPr lang="ja-JP" altLang="en-US" sz="1400" dirty="0">
                <a:solidFill>
                  <a:srgbClr val="000000"/>
                </a:solidFill>
                <a:latin typeface="Comic Sans MS"/>
                <a:cs typeface="Comic Sans MS"/>
              </a:rPr>
              <a:t>”</a:t>
            </a:r>
            <a:r>
              <a:rPr lang="en-US" sz="1400" dirty="0">
                <a:solidFill>
                  <a:srgbClr val="000000"/>
                </a:solidFill>
                <a:latin typeface="Comic Sans MS"/>
                <a:cs typeface="Comic Sans MS"/>
              </a:rPr>
              <a:t>(ash and smoke)</a:t>
            </a:r>
          </a:p>
          <a:p>
            <a:pPr>
              <a:lnSpc>
                <a:spcPct val="90000"/>
              </a:lnSpc>
              <a:defRPr/>
            </a:pPr>
            <a:endParaRPr lang="en-US" sz="2000" dirty="0">
              <a:solidFill>
                <a:srgbClr val="FFFF00"/>
              </a:solidFill>
              <a:latin typeface="Comic Sans MS"/>
              <a:cs typeface="Comic Sans MS"/>
            </a:endParaRPr>
          </a:p>
        </p:txBody>
      </p:sp>
      <p:pic>
        <p:nvPicPr>
          <p:cNvPr id="33794" name="Picture 2" descr="Fi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
            <a:ext cx="4038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0" y="661035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a:latin typeface="Comic Sans MS" charset="0"/>
                <a:cs typeface="Arial" charset="0"/>
              </a:rPr>
              <a:t>Image: </a:t>
            </a:r>
            <a:r>
              <a:rPr lang="en-US" sz="1000">
                <a:latin typeface="Comic Sans MS" charset="0"/>
                <a:cs typeface="Arial" charset="0"/>
                <a:hlinkClick r:id="rId4"/>
              </a:rPr>
              <a:t>Fire</a:t>
            </a:r>
            <a:r>
              <a:rPr lang="en-US" sz="1000">
                <a:latin typeface="Comic Sans MS" charset="0"/>
                <a:cs typeface="Arial" charset="0"/>
              </a:rPr>
              <a:t>, Wiki</a:t>
            </a:r>
          </a:p>
        </p:txBody>
      </p:sp>
      <p:sp>
        <p:nvSpPr>
          <p:cNvPr id="33796" name="Text Box 5"/>
          <p:cNvSpPr txBox="1">
            <a:spLocks noChangeArrowheads="1"/>
          </p:cNvSpPr>
          <p:nvPr/>
        </p:nvSpPr>
        <p:spPr bwMode="auto">
          <a:xfrm>
            <a:off x="4633913" y="6613525"/>
            <a:ext cx="4548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pPr>
            <a:r>
              <a:rPr lang="en-US" sz="1000">
                <a:latin typeface="Comic Sans MS" charset="0"/>
              </a:rPr>
              <a:t>From the  Virtual Biology Classroom on </a:t>
            </a:r>
            <a:r>
              <a:rPr lang="en-US" sz="1000">
                <a:latin typeface="Comic Sans MS" charset="0"/>
                <a:hlinkClick r:id="rId5"/>
              </a:rPr>
              <a:t>ScienceProfOnline.com</a:t>
            </a:r>
            <a:endParaRPr lang="en-US" sz="1000">
              <a:latin typeface="Comic Sans MS" charset="0"/>
            </a:endParaRPr>
          </a:p>
        </p:txBody>
      </p:sp>
      <p:sp>
        <p:nvSpPr>
          <p:cNvPr id="7" name="Rectangle 2"/>
          <p:cNvSpPr>
            <a:spLocks noGrp="1" noChangeArrowheads="1"/>
          </p:cNvSpPr>
          <p:nvPr>
            <p:ph type="title" idx="4294967295"/>
          </p:nvPr>
        </p:nvSpPr>
        <p:spPr>
          <a:xfrm>
            <a:off x="381000" y="304800"/>
            <a:ext cx="4191000" cy="1066800"/>
          </a:xfrm>
        </p:spPr>
        <p:txBody>
          <a:bodyPr/>
          <a:lstStyle/>
          <a:p>
            <a:pPr eaLnBrk="1" hangingPunct="1">
              <a:defRPr/>
            </a:pPr>
            <a:r>
              <a:rPr lang="en-US" sz="3200" b="1" dirty="0" smtClean="0">
                <a:solidFill>
                  <a:schemeClr val="bg1">
                    <a:lumMod val="50000"/>
                  </a:schemeClr>
                </a:solidFill>
                <a:latin typeface="Comic Sans MS"/>
                <a:cs typeface="Comic Sans MS"/>
              </a:rPr>
              <a:t/>
            </a:r>
            <a:br>
              <a:rPr lang="en-US" sz="3200" b="1" dirty="0" smtClean="0">
                <a:solidFill>
                  <a:schemeClr val="bg1">
                    <a:lumMod val="50000"/>
                  </a:schemeClr>
                </a:solidFill>
                <a:latin typeface="Comic Sans MS"/>
                <a:cs typeface="Comic Sans MS"/>
              </a:rPr>
            </a:br>
            <a:r>
              <a:rPr lang="en-US" sz="3600" b="1" dirty="0" smtClean="0">
                <a:solidFill>
                  <a:srgbClr val="FF9A46"/>
                </a:solidFill>
                <a:latin typeface="Comic Sans MS"/>
                <a:cs typeface="Comic Sans MS"/>
              </a:rPr>
              <a:t>Chemical Changes in Matter</a:t>
            </a:r>
            <a:r>
              <a:rPr lang="en-US" sz="3600" dirty="0">
                <a:solidFill>
                  <a:srgbClr val="FF9A46"/>
                </a:solidFill>
                <a:latin typeface="Arial" charset="0"/>
                <a:cs typeface="+mj-cs"/>
              </a:rPr>
              <a:t/>
            </a:r>
            <a:br>
              <a:rPr lang="en-US" sz="3600" dirty="0">
                <a:solidFill>
                  <a:srgbClr val="FF9A46"/>
                </a:solidFill>
                <a:latin typeface="Arial" charset="0"/>
                <a:cs typeface="+mj-cs"/>
              </a:rPr>
            </a:br>
            <a:endParaRPr lang="en-US" sz="3600" b="1" dirty="0">
              <a:solidFill>
                <a:srgbClr val="FF9A46"/>
              </a:solidFill>
              <a:latin typeface="Arial" charset="0"/>
              <a:cs typeface="+mj-cs"/>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5214</TotalTime>
  <Words>1655</Words>
  <Application>Microsoft Macintosh PowerPoint</Application>
  <PresentationFormat>On-screen Show (4:3)</PresentationFormat>
  <Paragraphs>298</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PowerPoint Presentation</vt:lpstr>
      <vt:lpstr> Matter  &amp;  Energy </vt:lpstr>
      <vt:lpstr> Chemistry </vt:lpstr>
      <vt:lpstr>Chemistry</vt:lpstr>
      <vt:lpstr>States of Matter</vt:lpstr>
      <vt:lpstr>Properties of Matter</vt:lpstr>
      <vt:lpstr>Density</vt:lpstr>
      <vt:lpstr> Physical Changes in Matter </vt:lpstr>
      <vt:lpstr> Chemical Changes in Matter </vt:lpstr>
      <vt:lpstr>Another Example of a Chemical Change</vt:lpstr>
      <vt:lpstr>Comparison of a  Physical &amp; Chemical Change</vt:lpstr>
      <vt:lpstr>Important Measurements We Will Be Using in Lab</vt:lpstr>
      <vt:lpstr>Chemistry also studies  Energy</vt:lpstr>
      <vt:lpstr>Kinetic vs. Potential Energy</vt:lpstr>
      <vt:lpstr> Everyday Science </vt:lpstr>
      <vt:lpstr>Energy Exchange in an Ecosystem</vt:lpstr>
      <vt:lpstr>PowerPoint Presentation</vt:lpstr>
      <vt:lpstr>PowerPoint Presentation</vt:lpstr>
    </vt:vector>
  </TitlesOfParts>
  <Manager/>
  <Company>Online Education Resources,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 &amp; Energy Lecture PowerPoint</dc:title>
  <dc:subject/>
  <dc:creator>Tami Port</dc:creator>
  <cp:keywords>matter and emergy, matter and energy lecture PowerPoint, matter energy lecture ppt</cp:keywords>
  <dc:description/>
  <cp:lastModifiedBy>Voicemail</cp:lastModifiedBy>
  <cp:revision>65</cp:revision>
  <dcterms:created xsi:type="dcterms:W3CDTF">2009-08-05T03:00:15Z</dcterms:created>
  <dcterms:modified xsi:type="dcterms:W3CDTF">2015-02-02T20:07:56Z</dcterms:modified>
  <cp:category>Biology Lecture PowerPoint</cp:category>
</cp:coreProperties>
</file>