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2.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3.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313" r:id="rId2"/>
    <p:sldId id="314" r:id="rId3"/>
    <p:sldId id="315" r:id="rId4"/>
    <p:sldId id="318" r:id="rId5"/>
    <p:sldId id="317" r:id="rId6"/>
    <p:sldId id="319" r:id="rId7"/>
    <p:sldId id="320" r:id="rId8"/>
    <p:sldId id="321" r:id="rId9"/>
    <p:sldId id="332" r:id="rId10"/>
    <p:sldId id="328" r:id="rId11"/>
    <p:sldId id="325" r:id="rId12"/>
    <p:sldId id="337" r:id="rId13"/>
    <p:sldId id="334" r:id="rId14"/>
    <p:sldId id="329" r:id="rId15"/>
    <p:sldId id="330" r:id="rId16"/>
    <p:sldId id="333" r:id="rId17"/>
    <p:sldId id="262" r:id="rId18"/>
    <p:sldId id="299" r:id="rId19"/>
    <p:sldId id="307" r:id="rId20"/>
    <p:sldId id="335" r:id="rId21"/>
    <p:sldId id="324" r:id="rId22"/>
    <p:sldId id="323" r:id="rId23"/>
    <p:sldId id="257" r:id="rId24"/>
    <p:sldId id="308" r:id="rId25"/>
    <p:sldId id="338" r:id="rId26"/>
    <p:sldId id="336" r:id="rId27"/>
    <p:sldId id="326" r:id="rId28"/>
    <p:sldId id="327" r:id="rId29"/>
    <p:sldId id="301" r:id="rId30"/>
    <p:sldId id="302" r:id="rId31"/>
  </p:sldIdLst>
  <p:sldSz cx="9144000" cy="6858000" type="screen4x3"/>
  <p:notesSz cx="6858000" cy="9077325"/>
  <p:defaultTextStyle>
    <a:defPPr>
      <a:defRPr lang="en-US"/>
    </a:defPPr>
    <a:lvl1pPr algn="l" rtl="0" fontAlgn="base">
      <a:spcBef>
        <a:spcPct val="0"/>
      </a:spcBef>
      <a:spcAft>
        <a:spcPct val="0"/>
      </a:spcAft>
      <a:defRPr sz="2000" kern="1200">
        <a:solidFill>
          <a:schemeClr val="tx1"/>
        </a:solidFill>
        <a:latin typeface="Arial" charset="0"/>
        <a:ea typeface="+mn-ea"/>
        <a:cs typeface="Arial" charset="0"/>
      </a:defRPr>
    </a:lvl1pPr>
    <a:lvl2pPr marL="457200" algn="l" rtl="0" fontAlgn="base">
      <a:spcBef>
        <a:spcPct val="0"/>
      </a:spcBef>
      <a:spcAft>
        <a:spcPct val="0"/>
      </a:spcAft>
      <a:defRPr sz="2000" kern="1200">
        <a:solidFill>
          <a:schemeClr val="tx1"/>
        </a:solidFill>
        <a:latin typeface="Arial" charset="0"/>
        <a:ea typeface="+mn-ea"/>
        <a:cs typeface="Arial" charset="0"/>
      </a:defRPr>
    </a:lvl2pPr>
    <a:lvl3pPr marL="914400" algn="l" rtl="0" fontAlgn="base">
      <a:spcBef>
        <a:spcPct val="0"/>
      </a:spcBef>
      <a:spcAft>
        <a:spcPct val="0"/>
      </a:spcAft>
      <a:defRPr sz="2000" kern="1200">
        <a:solidFill>
          <a:schemeClr val="tx1"/>
        </a:solidFill>
        <a:latin typeface="Arial" charset="0"/>
        <a:ea typeface="+mn-ea"/>
        <a:cs typeface="Arial" charset="0"/>
      </a:defRPr>
    </a:lvl3pPr>
    <a:lvl4pPr marL="1371600" algn="l" rtl="0" fontAlgn="base">
      <a:spcBef>
        <a:spcPct val="0"/>
      </a:spcBef>
      <a:spcAft>
        <a:spcPct val="0"/>
      </a:spcAft>
      <a:defRPr sz="2000" kern="1200">
        <a:solidFill>
          <a:schemeClr val="tx1"/>
        </a:solidFill>
        <a:latin typeface="Arial" charset="0"/>
        <a:ea typeface="+mn-ea"/>
        <a:cs typeface="Arial" charset="0"/>
      </a:defRPr>
    </a:lvl4pPr>
    <a:lvl5pPr marL="1828800" algn="l" rtl="0" fontAlgn="base">
      <a:spcBef>
        <a:spcPct val="0"/>
      </a:spcBef>
      <a:spcAft>
        <a:spcPct val="0"/>
      </a:spcAft>
      <a:defRPr sz="2000" kern="1200">
        <a:solidFill>
          <a:schemeClr val="tx1"/>
        </a:solidFill>
        <a:latin typeface="Arial" charset="0"/>
        <a:ea typeface="+mn-ea"/>
        <a:cs typeface="Arial" charset="0"/>
      </a:defRPr>
    </a:lvl5pPr>
    <a:lvl6pPr marL="2286000" algn="l" defTabSz="914400" rtl="0" eaLnBrk="1" latinLnBrk="0" hangingPunct="1">
      <a:defRPr sz="2000" kern="1200">
        <a:solidFill>
          <a:schemeClr val="tx1"/>
        </a:solidFill>
        <a:latin typeface="Arial" charset="0"/>
        <a:ea typeface="+mn-ea"/>
        <a:cs typeface="Arial" charset="0"/>
      </a:defRPr>
    </a:lvl6pPr>
    <a:lvl7pPr marL="2743200" algn="l" defTabSz="914400" rtl="0" eaLnBrk="1" latinLnBrk="0" hangingPunct="1">
      <a:defRPr sz="2000" kern="1200">
        <a:solidFill>
          <a:schemeClr val="tx1"/>
        </a:solidFill>
        <a:latin typeface="Arial" charset="0"/>
        <a:ea typeface="+mn-ea"/>
        <a:cs typeface="Arial" charset="0"/>
      </a:defRPr>
    </a:lvl7pPr>
    <a:lvl8pPr marL="3200400" algn="l" defTabSz="914400" rtl="0" eaLnBrk="1" latinLnBrk="0" hangingPunct="1">
      <a:defRPr sz="2000" kern="1200">
        <a:solidFill>
          <a:schemeClr val="tx1"/>
        </a:solidFill>
        <a:latin typeface="Arial" charset="0"/>
        <a:ea typeface="+mn-ea"/>
        <a:cs typeface="Arial" charset="0"/>
      </a:defRPr>
    </a:lvl8pPr>
    <a:lvl9pPr marL="3657600" algn="l" defTabSz="914400" rtl="0" eaLnBrk="1" latinLnBrk="0" hangingPunct="1">
      <a:defRPr sz="20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99"/>
    <a:srgbClr val="FF3399"/>
    <a:srgbClr val="FF0066"/>
    <a:srgbClr val="00CC99"/>
    <a:srgbClr val="00CC66"/>
    <a:srgbClr val="3333FF"/>
    <a:srgbClr val="6600FF"/>
    <a:srgbClr val="FFFF00"/>
    <a:srgbClr val="CC0066"/>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76" autoAdjust="0"/>
    <p:restoredTop sz="83126" autoAdjust="0"/>
  </p:normalViewPr>
  <p:slideViewPr>
    <p:cSldViewPr>
      <p:cViewPr varScale="1">
        <p:scale>
          <a:sx n="61" d="100"/>
          <a:sy n="61" d="100"/>
        </p:scale>
        <p:origin x="-1572" y="-78"/>
      </p:cViewPr>
      <p:guideLst>
        <p:guide orient="horz" pos="2160"/>
        <p:guide pos="2880"/>
      </p:guideLst>
    </p:cSldViewPr>
  </p:slideViewPr>
  <p:notesTextViewPr>
    <p:cViewPr>
      <p:scale>
        <a:sx n="100" d="100"/>
        <a:sy n="100" d="100"/>
      </p:scale>
      <p:origin x="0" y="0"/>
    </p:cViewPr>
  </p:notesTextViewPr>
  <p:notesViewPr>
    <p:cSldViewPr>
      <p:cViewPr varScale="1">
        <p:scale>
          <a:sx n="60" d="100"/>
          <a:sy n="60" d="100"/>
        </p:scale>
        <p:origin x="-2484" y="-84"/>
      </p:cViewPr>
      <p:guideLst>
        <p:guide orient="horz" pos="2859"/>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bwMode="auto">
          <a:xfrm>
            <a:off x="0" y="0"/>
            <a:ext cx="2971800"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en-US"/>
          </a:p>
        </p:txBody>
      </p:sp>
      <p:sp>
        <p:nvSpPr>
          <p:cNvPr id="44035" name="Rectangle 3"/>
          <p:cNvSpPr>
            <a:spLocks noGrp="1" noChangeArrowheads="1"/>
          </p:cNvSpPr>
          <p:nvPr>
            <p:ph type="dt" sz="quarter" idx="1"/>
          </p:nvPr>
        </p:nvSpPr>
        <p:spPr bwMode="auto">
          <a:xfrm>
            <a:off x="3884613" y="0"/>
            <a:ext cx="2971800"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en-US"/>
          </a:p>
        </p:txBody>
      </p:sp>
      <p:sp>
        <p:nvSpPr>
          <p:cNvPr id="44036" name="Rectangle 4"/>
          <p:cNvSpPr>
            <a:spLocks noGrp="1" noChangeArrowheads="1"/>
          </p:cNvSpPr>
          <p:nvPr>
            <p:ph type="ftr" sz="quarter" idx="2"/>
          </p:nvPr>
        </p:nvSpPr>
        <p:spPr bwMode="auto">
          <a:xfrm>
            <a:off x="0" y="8621713"/>
            <a:ext cx="2971800"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en-US"/>
          </a:p>
        </p:txBody>
      </p:sp>
      <p:sp>
        <p:nvSpPr>
          <p:cNvPr id="44037" name="Rectangle 5"/>
          <p:cNvSpPr>
            <a:spLocks noGrp="1" noChangeArrowheads="1"/>
          </p:cNvSpPr>
          <p:nvPr>
            <p:ph type="sldNum" sz="quarter" idx="3"/>
          </p:nvPr>
        </p:nvSpPr>
        <p:spPr bwMode="auto">
          <a:xfrm>
            <a:off x="3884613" y="8621713"/>
            <a:ext cx="2971800"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CC3806DF-407C-4A68-A6DC-475BCD8FCF7B}" type="slidenum">
              <a:rPr lang="en-US"/>
              <a:pPr>
                <a:defRPr/>
              </a:pPr>
              <a:t>‹#›</a:t>
            </a:fld>
            <a:endParaRPr lang="en-US"/>
          </a:p>
        </p:txBody>
      </p:sp>
    </p:spTree>
    <p:extLst>
      <p:ext uri="{BB962C8B-B14F-4D97-AF65-F5344CB8AC3E}">
        <p14:creationId xmlns:p14="http://schemas.microsoft.com/office/powerpoint/2010/main" val="31329734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en-US"/>
          </a:p>
        </p:txBody>
      </p:sp>
      <p:sp>
        <p:nvSpPr>
          <p:cNvPr id="4099" name="Rectangle 3"/>
          <p:cNvSpPr>
            <a:spLocks noGrp="1" noChangeArrowheads="1"/>
          </p:cNvSpPr>
          <p:nvPr>
            <p:ph type="dt" idx="1"/>
          </p:nvPr>
        </p:nvSpPr>
        <p:spPr bwMode="auto">
          <a:xfrm>
            <a:off x="3884613" y="0"/>
            <a:ext cx="2971800"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en-US"/>
          </a:p>
        </p:txBody>
      </p:sp>
      <p:sp>
        <p:nvSpPr>
          <p:cNvPr id="28676" name="Rectangle 4"/>
          <p:cNvSpPr>
            <a:spLocks noGrp="1" noRot="1" noChangeAspect="1" noChangeArrowheads="1" noTextEdit="1"/>
          </p:cNvSpPr>
          <p:nvPr>
            <p:ph type="sldImg" idx="2"/>
          </p:nvPr>
        </p:nvSpPr>
        <p:spPr bwMode="auto">
          <a:xfrm>
            <a:off x="1160463" y="681038"/>
            <a:ext cx="4538662" cy="34036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685800" y="4311650"/>
            <a:ext cx="5486400" cy="408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621713"/>
            <a:ext cx="2971800"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en-US"/>
          </a:p>
        </p:txBody>
      </p:sp>
      <p:sp>
        <p:nvSpPr>
          <p:cNvPr id="4103" name="Rectangle 7"/>
          <p:cNvSpPr>
            <a:spLocks noGrp="1" noChangeArrowheads="1"/>
          </p:cNvSpPr>
          <p:nvPr>
            <p:ph type="sldNum" sz="quarter" idx="5"/>
          </p:nvPr>
        </p:nvSpPr>
        <p:spPr bwMode="auto">
          <a:xfrm>
            <a:off x="3884613" y="8621713"/>
            <a:ext cx="2971800"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F6B58CB6-4B88-4F95-B9A5-B0C49D423C40}" type="slidenum">
              <a:rPr lang="en-US"/>
              <a:pPr>
                <a:defRPr/>
              </a:pPr>
              <a:t>‹#›</a:t>
            </a:fld>
            <a:endParaRPr lang="en-US"/>
          </a:p>
        </p:txBody>
      </p:sp>
    </p:spTree>
    <p:extLst>
      <p:ext uri="{BB962C8B-B14F-4D97-AF65-F5344CB8AC3E}">
        <p14:creationId xmlns:p14="http://schemas.microsoft.com/office/powerpoint/2010/main" val="56499625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lvl1pPr defTabSz="909638" eaLnBrk="0" hangingPunct="0">
              <a:defRPr sz="2000">
                <a:solidFill>
                  <a:schemeClr val="tx1"/>
                </a:solidFill>
                <a:latin typeface="Arial" charset="0"/>
                <a:cs typeface="Arial" charset="0"/>
              </a:defRPr>
            </a:lvl1pPr>
            <a:lvl2pPr marL="742950" indent="-285750" defTabSz="909638" eaLnBrk="0" hangingPunct="0">
              <a:defRPr sz="2000">
                <a:solidFill>
                  <a:schemeClr val="tx1"/>
                </a:solidFill>
                <a:latin typeface="Arial" charset="0"/>
                <a:cs typeface="Arial" charset="0"/>
              </a:defRPr>
            </a:lvl2pPr>
            <a:lvl3pPr marL="1143000" indent="-228600" defTabSz="909638" eaLnBrk="0" hangingPunct="0">
              <a:defRPr sz="2000">
                <a:solidFill>
                  <a:schemeClr val="tx1"/>
                </a:solidFill>
                <a:latin typeface="Arial" charset="0"/>
                <a:cs typeface="Arial" charset="0"/>
              </a:defRPr>
            </a:lvl3pPr>
            <a:lvl4pPr marL="1600200" indent="-228600" defTabSz="909638" eaLnBrk="0" hangingPunct="0">
              <a:defRPr sz="2000">
                <a:solidFill>
                  <a:schemeClr val="tx1"/>
                </a:solidFill>
                <a:latin typeface="Arial" charset="0"/>
                <a:cs typeface="Arial" charset="0"/>
              </a:defRPr>
            </a:lvl4pPr>
            <a:lvl5pPr marL="2057400" indent="-228600" defTabSz="909638" eaLnBrk="0" hangingPunct="0">
              <a:defRPr sz="2000">
                <a:solidFill>
                  <a:schemeClr val="tx1"/>
                </a:solidFill>
                <a:latin typeface="Arial" charset="0"/>
                <a:cs typeface="Arial" charset="0"/>
              </a:defRPr>
            </a:lvl5pPr>
            <a:lvl6pPr marL="2514600" indent="-228600" defTabSz="909638" eaLnBrk="0" fontAlgn="base" hangingPunct="0">
              <a:spcBef>
                <a:spcPct val="0"/>
              </a:spcBef>
              <a:spcAft>
                <a:spcPct val="0"/>
              </a:spcAft>
              <a:defRPr sz="2000">
                <a:solidFill>
                  <a:schemeClr val="tx1"/>
                </a:solidFill>
                <a:latin typeface="Arial" charset="0"/>
                <a:cs typeface="Arial" charset="0"/>
              </a:defRPr>
            </a:lvl6pPr>
            <a:lvl7pPr marL="2971800" indent="-228600" defTabSz="909638" eaLnBrk="0" fontAlgn="base" hangingPunct="0">
              <a:spcBef>
                <a:spcPct val="0"/>
              </a:spcBef>
              <a:spcAft>
                <a:spcPct val="0"/>
              </a:spcAft>
              <a:defRPr sz="2000">
                <a:solidFill>
                  <a:schemeClr val="tx1"/>
                </a:solidFill>
                <a:latin typeface="Arial" charset="0"/>
                <a:cs typeface="Arial" charset="0"/>
              </a:defRPr>
            </a:lvl7pPr>
            <a:lvl8pPr marL="3429000" indent="-228600" defTabSz="909638" eaLnBrk="0" fontAlgn="base" hangingPunct="0">
              <a:spcBef>
                <a:spcPct val="0"/>
              </a:spcBef>
              <a:spcAft>
                <a:spcPct val="0"/>
              </a:spcAft>
              <a:defRPr sz="2000">
                <a:solidFill>
                  <a:schemeClr val="tx1"/>
                </a:solidFill>
                <a:latin typeface="Arial" charset="0"/>
                <a:cs typeface="Arial" charset="0"/>
              </a:defRPr>
            </a:lvl8pPr>
            <a:lvl9pPr marL="3886200" indent="-228600" defTabSz="909638" eaLnBrk="0" fontAlgn="base" hangingPunct="0">
              <a:spcBef>
                <a:spcPct val="0"/>
              </a:spcBef>
              <a:spcAft>
                <a:spcPct val="0"/>
              </a:spcAft>
              <a:defRPr sz="2000">
                <a:solidFill>
                  <a:schemeClr val="tx1"/>
                </a:solidFill>
                <a:latin typeface="Arial" charset="0"/>
                <a:cs typeface="Arial" charset="0"/>
              </a:defRPr>
            </a:lvl9pPr>
          </a:lstStyle>
          <a:p>
            <a:pPr eaLnBrk="1" hangingPunct="1"/>
            <a:fld id="{79EF27F8-1393-4883-8FC1-52A5A65BF8A3}" type="slidenum">
              <a:rPr lang="en-US" sz="1200" smtClean="0"/>
              <a:pPr eaLnBrk="1" hangingPunct="1"/>
              <a:t>1</a:t>
            </a:fld>
            <a:endParaRPr lang="en-US" sz="1200"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p:spPr>
        <p:txBody>
          <a:bodyPr/>
          <a:lstStyle/>
          <a:p>
            <a:pPr eaLnBrk="1" hangingPunct="1"/>
            <a:r>
              <a:rPr lang="en-US" smtClean="0"/>
              <a:t>Welcome to Science Prof Online PowerPoint Resources!</a:t>
            </a:r>
          </a:p>
          <a:p>
            <a:pPr eaLnBrk="1" hangingPunct="1"/>
            <a:r>
              <a:rPr lang="en-US" smtClean="0"/>
              <a:t>This PowerPoint Presentation comes from the Virtual Cell Biology Classroom of Science Prof Online, and, as such, is licensed under Creative Commons Attribution-ShareAlike 3.0.; meaning you can download, share and alter any of this presentation, but you can’t sell it or repackage and sell any part of it. Please credit Science Prof Online as the source of this presentation.  Please abide by credited image copyrights.  Thank you for using this resource.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p:txBody>
          <a:bodyPr/>
          <a:lstStyle>
            <a:lvl1pPr defTabSz="909638" eaLnBrk="0" hangingPunct="0">
              <a:defRPr sz="2000">
                <a:solidFill>
                  <a:schemeClr val="tx1"/>
                </a:solidFill>
                <a:latin typeface="Arial" charset="0"/>
              </a:defRPr>
            </a:lvl1pPr>
            <a:lvl2pPr marL="742950" indent="-285750" defTabSz="909638" eaLnBrk="0" hangingPunct="0">
              <a:defRPr sz="2000">
                <a:solidFill>
                  <a:schemeClr val="tx1"/>
                </a:solidFill>
                <a:latin typeface="Arial" charset="0"/>
              </a:defRPr>
            </a:lvl2pPr>
            <a:lvl3pPr marL="1143000" indent="-228600" defTabSz="909638" eaLnBrk="0" hangingPunct="0">
              <a:defRPr sz="2000">
                <a:solidFill>
                  <a:schemeClr val="tx1"/>
                </a:solidFill>
                <a:latin typeface="Arial" charset="0"/>
              </a:defRPr>
            </a:lvl3pPr>
            <a:lvl4pPr marL="1600200" indent="-228600" defTabSz="909638" eaLnBrk="0" hangingPunct="0">
              <a:defRPr sz="2000">
                <a:solidFill>
                  <a:schemeClr val="tx1"/>
                </a:solidFill>
                <a:latin typeface="Arial" charset="0"/>
              </a:defRPr>
            </a:lvl4pPr>
            <a:lvl5pPr marL="2057400" indent="-228600" defTabSz="909638" eaLnBrk="0" hangingPunct="0">
              <a:defRPr sz="2000">
                <a:solidFill>
                  <a:schemeClr val="tx1"/>
                </a:solidFill>
                <a:latin typeface="Arial" charset="0"/>
              </a:defRPr>
            </a:lvl5pPr>
            <a:lvl6pPr marL="2514600" indent="-228600" defTabSz="909638" eaLnBrk="0" fontAlgn="base" hangingPunct="0">
              <a:spcBef>
                <a:spcPct val="0"/>
              </a:spcBef>
              <a:spcAft>
                <a:spcPct val="0"/>
              </a:spcAft>
              <a:defRPr sz="2000">
                <a:solidFill>
                  <a:schemeClr val="tx1"/>
                </a:solidFill>
                <a:latin typeface="Arial" charset="0"/>
              </a:defRPr>
            </a:lvl6pPr>
            <a:lvl7pPr marL="2971800" indent="-228600" defTabSz="909638" eaLnBrk="0" fontAlgn="base" hangingPunct="0">
              <a:spcBef>
                <a:spcPct val="0"/>
              </a:spcBef>
              <a:spcAft>
                <a:spcPct val="0"/>
              </a:spcAft>
              <a:defRPr sz="2000">
                <a:solidFill>
                  <a:schemeClr val="tx1"/>
                </a:solidFill>
                <a:latin typeface="Arial" charset="0"/>
              </a:defRPr>
            </a:lvl7pPr>
            <a:lvl8pPr marL="3429000" indent="-228600" defTabSz="909638" eaLnBrk="0" fontAlgn="base" hangingPunct="0">
              <a:spcBef>
                <a:spcPct val="0"/>
              </a:spcBef>
              <a:spcAft>
                <a:spcPct val="0"/>
              </a:spcAft>
              <a:defRPr sz="2000">
                <a:solidFill>
                  <a:schemeClr val="tx1"/>
                </a:solidFill>
                <a:latin typeface="Arial" charset="0"/>
              </a:defRPr>
            </a:lvl8pPr>
            <a:lvl9pPr marL="3886200" indent="-228600" defTabSz="909638" eaLnBrk="0" fontAlgn="base" hangingPunct="0">
              <a:spcBef>
                <a:spcPct val="0"/>
              </a:spcBef>
              <a:spcAft>
                <a:spcPct val="0"/>
              </a:spcAft>
              <a:defRPr sz="2000">
                <a:solidFill>
                  <a:schemeClr val="tx1"/>
                </a:solidFill>
                <a:latin typeface="Arial" charset="0"/>
              </a:defRPr>
            </a:lvl9pPr>
          </a:lstStyle>
          <a:p>
            <a:pPr eaLnBrk="1" hangingPunct="1">
              <a:defRPr/>
            </a:pPr>
            <a:fld id="{3BF00D7D-CF56-4476-AC55-11D4EDFE6021}" type="slidenum">
              <a:rPr lang="en-US" sz="1200" smtClean="0"/>
              <a:pPr eaLnBrk="1" hangingPunct="1">
                <a:defRPr/>
              </a:pPr>
              <a:t>14</a:t>
            </a:fld>
            <a:endParaRPr lang="en-US" sz="1200"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p:spPr>
        <p:txBody>
          <a:bodyPr/>
          <a:lstStyle/>
          <a:p>
            <a:pPr eaLnBrk="1" hangingPunct="1"/>
            <a:endParaRPr lang="en-US" i="1"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p:txBody>
          <a:bodyPr/>
          <a:lstStyle>
            <a:lvl1pPr defTabSz="909638" eaLnBrk="0" hangingPunct="0">
              <a:defRPr sz="2000">
                <a:solidFill>
                  <a:schemeClr val="tx1"/>
                </a:solidFill>
                <a:latin typeface="Arial" charset="0"/>
              </a:defRPr>
            </a:lvl1pPr>
            <a:lvl2pPr marL="742950" indent="-285750" defTabSz="909638" eaLnBrk="0" hangingPunct="0">
              <a:defRPr sz="2000">
                <a:solidFill>
                  <a:schemeClr val="tx1"/>
                </a:solidFill>
                <a:latin typeface="Arial" charset="0"/>
              </a:defRPr>
            </a:lvl2pPr>
            <a:lvl3pPr marL="1143000" indent="-228600" defTabSz="909638" eaLnBrk="0" hangingPunct="0">
              <a:defRPr sz="2000">
                <a:solidFill>
                  <a:schemeClr val="tx1"/>
                </a:solidFill>
                <a:latin typeface="Arial" charset="0"/>
              </a:defRPr>
            </a:lvl3pPr>
            <a:lvl4pPr marL="1600200" indent="-228600" defTabSz="909638" eaLnBrk="0" hangingPunct="0">
              <a:defRPr sz="2000">
                <a:solidFill>
                  <a:schemeClr val="tx1"/>
                </a:solidFill>
                <a:latin typeface="Arial" charset="0"/>
              </a:defRPr>
            </a:lvl4pPr>
            <a:lvl5pPr marL="2057400" indent="-228600" defTabSz="909638" eaLnBrk="0" hangingPunct="0">
              <a:defRPr sz="2000">
                <a:solidFill>
                  <a:schemeClr val="tx1"/>
                </a:solidFill>
                <a:latin typeface="Arial" charset="0"/>
              </a:defRPr>
            </a:lvl5pPr>
            <a:lvl6pPr marL="2514600" indent="-228600" defTabSz="909638" eaLnBrk="0" fontAlgn="base" hangingPunct="0">
              <a:spcBef>
                <a:spcPct val="0"/>
              </a:spcBef>
              <a:spcAft>
                <a:spcPct val="0"/>
              </a:spcAft>
              <a:defRPr sz="2000">
                <a:solidFill>
                  <a:schemeClr val="tx1"/>
                </a:solidFill>
                <a:latin typeface="Arial" charset="0"/>
              </a:defRPr>
            </a:lvl6pPr>
            <a:lvl7pPr marL="2971800" indent="-228600" defTabSz="909638" eaLnBrk="0" fontAlgn="base" hangingPunct="0">
              <a:spcBef>
                <a:spcPct val="0"/>
              </a:spcBef>
              <a:spcAft>
                <a:spcPct val="0"/>
              </a:spcAft>
              <a:defRPr sz="2000">
                <a:solidFill>
                  <a:schemeClr val="tx1"/>
                </a:solidFill>
                <a:latin typeface="Arial" charset="0"/>
              </a:defRPr>
            </a:lvl7pPr>
            <a:lvl8pPr marL="3429000" indent="-228600" defTabSz="909638" eaLnBrk="0" fontAlgn="base" hangingPunct="0">
              <a:spcBef>
                <a:spcPct val="0"/>
              </a:spcBef>
              <a:spcAft>
                <a:spcPct val="0"/>
              </a:spcAft>
              <a:defRPr sz="2000">
                <a:solidFill>
                  <a:schemeClr val="tx1"/>
                </a:solidFill>
                <a:latin typeface="Arial" charset="0"/>
              </a:defRPr>
            </a:lvl8pPr>
            <a:lvl9pPr marL="3886200" indent="-228600" defTabSz="909638" eaLnBrk="0" fontAlgn="base" hangingPunct="0">
              <a:spcBef>
                <a:spcPct val="0"/>
              </a:spcBef>
              <a:spcAft>
                <a:spcPct val="0"/>
              </a:spcAft>
              <a:defRPr sz="2000">
                <a:solidFill>
                  <a:schemeClr val="tx1"/>
                </a:solidFill>
                <a:latin typeface="Arial" charset="0"/>
              </a:defRPr>
            </a:lvl9pPr>
          </a:lstStyle>
          <a:p>
            <a:pPr eaLnBrk="1" hangingPunct="1">
              <a:defRPr/>
            </a:pPr>
            <a:fld id="{34FA29CC-642D-4441-ACBB-F5FE028FAD7E}" type="slidenum">
              <a:rPr lang="en-US" sz="1200" smtClean="0"/>
              <a:pPr eaLnBrk="1" hangingPunct="1">
                <a:defRPr/>
              </a:pPr>
              <a:t>15</a:t>
            </a:fld>
            <a:endParaRPr lang="en-US" sz="1200"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pPr eaLnBrk="1" hangingPunct="1"/>
            <a:endParaRPr lang="en-US" i="1"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p:spPr>
        <p:txBody>
          <a:bodyPr/>
          <a:lstStyle/>
          <a:p>
            <a:endParaRPr lang="en-US" smtClean="0">
              <a:latin typeface="Arial" pitchFamily="34" charset="0"/>
            </a:endParaRPr>
          </a:p>
        </p:txBody>
      </p:sp>
      <p:sp>
        <p:nvSpPr>
          <p:cNvPr id="72708" name="Slide Number Placeholder 3"/>
          <p:cNvSpPr>
            <a:spLocks noGrp="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D277318-1D32-4B00-9839-3B5CD5736C85}" type="slidenum">
              <a:rPr lang="en-US" smtClean="0"/>
              <a:pPr eaLnBrk="1" hangingPunct="1"/>
              <a:t>16</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defRPr/>
            </a:pPr>
            <a:fld id="{6AFDE94A-CC10-4C27-8DCB-410601E65CAD}" type="slidenum">
              <a:rPr lang="en-US" sz="1200" smtClean="0"/>
              <a:pPr eaLnBrk="1" hangingPunct="1">
                <a:defRPr/>
              </a:pPr>
              <a:t>17</a:t>
            </a:fld>
            <a:endParaRPr lang="en-US" sz="1200"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defRPr/>
            </a:pPr>
            <a:fld id="{6CC58116-31E9-42E6-9A28-68B0AB9812F9}" type="slidenum">
              <a:rPr lang="en-US" sz="1200" smtClean="0"/>
              <a:pPr eaLnBrk="1" hangingPunct="1">
                <a:defRPr/>
              </a:pPr>
              <a:t>18</a:t>
            </a:fld>
            <a:endParaRPr lang="en-US" sz="1200"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defRPr/>
            </a:pPr>
            <a:fld id="{4AD4F267-059E-4EF4-858E-738869A1D364}" type="slidenum">
              <a:rPr lang="en-US" sz="1200" smtClean="0"/>
              <a:pPr eaLnBrk="1" hangingPunct="1">
                <a:defRPr/>
              </a:pPr>
              <a:t>19</a:t>
            </a:fld>
            <a:endParaRPr lang="en-US" sz="1200"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p:spPr>
        <p:txBody>
          <a:bodyPr/>
          <a:lstStyle/>
          <a:p>
            <a:endParaRPr lang="en-US" smtClean="0">
              <a:latin typeface="Arial" pitchFamily="34" charset="0"/>
            </a:endParaRPr>
          </a:p>
        </p:txBody>
      </p:sp>
      <p:sp>
        <p:nvSpPr>
          <p:cNvPr id="72708" name="Slide Number Placeholder 3"/>
          <p:cNvSpPr>
            <a:spLocks noGrp="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D277318-1D32-4B00-9839-3B5CD5736C85}" type="slidenum">
              <a:rPr lang="en-US" smtClean="0"/>
              <a:pPr eaLnBrk="1" hangingPunct="1"/>
              <a:t>20</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6B58CB6-4B88-4F95-B9A5-B0C49D423C40}" type="slidenum">
              <a:rPr lang="en-US" smtClean="0"/>
              <a:pPr>
                <a:defRPr/>
              </a:pPr>
              <a:t>21</a:t>
            </a:fld>
            <a:endParaRPr lang="en-US"/>
          </a:p>
        </p:txBody>
      </p:sp>
    </p:spTree>
    <p:extLst>
      <p:ext uri="{BB962C8B-B14F-4D97-AF65-F5344CB8AC3E}">
        <p14:creationId xmlns:p14="http://schemas.microsoft.com/office/powerpoint/2010/main" val="32921243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p:txBody>
          <a:bodyPr/>
          <a:lstStyle>
            <a:lvl1pPr defTabSz="909638" eaLnBrk="0" hangingPunct="0">
              <a:defRPr sz="2000">
                <a:solidFill>
                  <a:schemeClr val="tx1"/>
                </a:solidFill>
                <a:latin typeface="Arial" charset="0"/>
              </a:defRPr>
            </a:lvl1pPr>
            <a:lvl2pPr marL="742950" indent="-285750" defTabSz="909638" eaLnBrk="0" hangingPunct="0">
              <a:defRPr sz="2000">
                <a:solidFill>
                  <a:schemeClr val="tx1"/>
                </a:solidFill>
                <a:latin typeface="Arial" charset="0"/>
              </a:defRPr>
            </a:lvl2pPr>
            <a:lvl3pPr marL="1143000" indent="-228600" defTabSz="909638" eaLnBrk="0" hangingPunct="0">
              <a:defRPr sz="2000">
                <a:solidFill>
                  <a:schemeClr val="tx1"/>
                </a:solidFill>
                <a:latin typeface="Arial" charset="0"/>
              </a:defRPr>
            </a:lvl3pPr>
            <a:lvl4pPr marL="1600200" indent="-228600" defTabSz="909638" eaLnBrk="0" hangingPunct="0">
              <a:defRPr sz="2000">
                <a:solidFill>
                  <a:schemeClr val="tx1"/>
                </a:solidFill>
                <a:latin typeface="Arial" charset="0"/>
              </a:defRPr>
            </a:lvl4pPr>
            <a:lvl5pPr marL="2057400" indent="-228600" defTabSz="909638" eaLnBrk="0" hangingPunct="0">
              <a:defRPr sz="2000">
                <a:solidFill>
                  <a:schemeClr val="tx1"/>
                </a:solidFill>
                <a:latin typeface="Arial" charset="0"/>
              </a:defRPr>
            </a:lvl5pPr>
            <a:lvl6pPr marL="2514600" indent="-228600" defTabSz="909638" eaLnBrk="0" fontAlgn="base" hangingPunct="0">
              <a:spcBef>
                <a:spcPct val="0"/>
              </a:spcBef>
              <a:spcAft>
                <a:spcPct val="0"/>
              </a:spcAft>
              <a:defRPr sz="2000">
                <a:solidFill>
                  <a:schemeClr val="tx1"/>
                </a:solidFill>
                <a:latin typeface="Arial" charset="0"/>
              </a:defRPr>
            </a:lvl6pPr>
            <a:lvl7pPr marL="2971800" indent="-228600" defTabSz="909638" eaLnBrk="0" fontAlgn="base" hangingPunct="0">
              <a:spcBef>
                <a:spcPct val="0"/>
              </a:spcBef>
              <a:spcAft>
                <a:spcPct val="0"/>
              </a:spcAft>
              <a:defRPr sz="2000">
                <a:solidFill>
                  <a:schemeClr val="tx1"/>
                </a:solidFill>
                <a:latin typeface="Arial" charset="0"/>
              </a:defRPr>
            </a:lvl7pPr>
            <a:lvl8pPr marL="3429000" indent="-228600" defTabSz="909638" eaLnBrk="0" fontAlgn="base" hangingPunct="0">
              <a:spcBef>
                <a:spcPct val="0"/>
              </a:spcBef>
              <a:spcAft>
                <a:spcPct val="0"/>
              </a:spcAft>
              <a:defRPr sz="2000">
                <a:solidFill>
                  <a:schemeClr val="tx1"/>
                </a:solidFill>
                <a:latin typeface="Arial" charset="0"/>
              </a:defRPr>
            </a:lvl8pPr>
            <a:lvl9pPr marL="3886200" indent="-228600" defTabSz="909638" eaLnBrk="0" fontAlgn="base" hangingPunct="0">
              <a:spcBef>
                <a:spcPct val="0"/>
              </a:spcBef>
              <a:spcAft>
                <a:spcPct val="0"/>
              </a:spcAft>
              <a:defRPr sz="2000">
                <a:solidFill>
                  <a:schemeClr val="tx1"/>
                </a:solidFill>
                <a:latin typeface="Arial" charset="0"/>
              </a:defRPr>
            </a:lvl9pPr>
          </a:lstStyle>
          <a:p>
            <a:pPr eaLnBrk="1" hangingPunct="1">
              <a:defRPr/>
            </a:pPr>
            <a:fld id="{F2E22596-5D21-4095-8AC1-430076958163}" type="slidenum">
              <a:rPr lang="en-US" sz="1200" smtClean="0"/>
              <a:pPr eaLnBrk="1" hangingPunct="1">
                <a:defRPr/>
              </a:pPr>
              <a:t>22</a:t>
            </a:fld>
            <a:endParaRPr lang="en-US" sz="1200"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defRPr/>
            </a:pPr>
            <a:fld id="{F16E9DE2-9A44-4EA8-8606-55D05E5EF921}" type="slidenum">
              <a:rPr lang="en-US" sz="1200" smtClean="0"/>
              <a:pPr eaLnBrk="1" hangingPunct="1">
                <a:defRPr/>
              </a:pPr>
              <a:t>23</a:t>
            </a:fld>
            <a:endParaRPr lang="en-US" sz="1200"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p:spPr>
        <p:txBody>
          <a:bodyPr/>
          <a:lstStyle/>
          <a:p>
            <a:pPr eaLnBrk="1" hangingPunct="1"/>
            <a:endParaRPr lang="en-US" i="1"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p:txBody>
          <a:bodyPr/>
          <a:lstStyle>
            <a:lvl1pPr defTabSz="909638" eaLnBrk="0" hangingPunct="0">
              <a:defRPr sz="2000">
                <a:solidFill>
                  <a:schemeClr val="tx1"/>
                </a:solidFill>
                <a:latin typeface="Arial" charset="0"/>
              </a:defRPr>
            </a:lvl1pPr>
            <a:lvl2pPr marL="742950" indent="-285750" defTabSz="909638" eaLnBrk="0" hangingPunct="0">
              <a:defRPr sz="2000">
                <a:solidFill>
                  <a:schemeClr val="tx1"/>
                </a:solidFill>
                <a:latin typeface="Arial" charset="0"/>
              </a:defRPr>
            </a:lvl2pPr>
            <a:lvl3pPr marL="1143000" indent="-228600" defTabSz="909638" eaLnBrk="0" hangingPunct="0">
              <a:defRPr sz="2000">
                <a:solidFill>
                  <a:schemeClr val="tx1"/>
                </a:solidFill>
                <a:latin typeface="Arial" charset="0"/>
              </a:defRPr>
            </a:lvl3pPr>
            <a:lvl4pPr marL="1600200" indent="-228600" defTabSz="909638" eaLnBrk="0" hangingPunct="0">
              <a:defRPr sz="2000">
                <a:solidFill>
                  <a:schemeClr val="tx1"/>
                </a:solidFill>
                <a:latin typeface="Arial" charset="0"/>
              </a:defRPr>
            </a:lvl4pPr>
            <a:lvl5pPr marL="2057400" indent="-228600" defTabSz="909638" eaLnBrk="0" hangingPunct="0">
              <a:defRPr sz="2000">
                <a:solidFill>
                  <a:schemeClr val="tx1"/>
                </a:solidFill>
                <a:latin typeface="Arial" charset="0"/>
              </a:defRPr>
            </a:lvl5pPr>
            <a:lvl6pPr marL="2514600" indent="-228600" defTabSz="909638" eaLnBrk="0" fontAlgn="base" hangingPunct="0">
              <a:spcBef>
                <a:spcPct val="0"/>
              </a:spcBef>
              <a:spcAft>
                <a:spcPct val="0"/>
              </a:spcAft>
              <a:defRPr sz="2000">
                <a:solidFill>
                  <a:schemeClr val="tx1"/>
                </a:solidFill>
                <a:latin typeface="Arial" charset="0"/>
              </a:defRPr>
            </a:lvl6pPr>
            <a:lvl7pPr marL="2971800" indent="-228600" defTabSz="909638" eaLnBrk="0" fontAlgn="base" hangingPunct="0">
              <a:spcBef>
                <a:spcPct val="0"/>
              </a:spcBef>
              <a:spcAft>
                <a:spcPct val="0"/>
              </a:spcAft>
              <a:defRPr sz="2000">
                <a:solidFill>
                  <a:schemeClr val="tx1"/>
                </a:solidFill>
                <a:latin typeface="Arial" charset="0"/>
              </a:defRPr>
            </a:lvl7pPr>
            <a:lvl8pPr marL="3429000" indent="-228600" defTabSz="909638" eaLnBrk="0" fontAlgn="base" hangingPunct="0">
              <a:spcBef>
                <a:spcPct val="0"/>
              </a:spcBef>
              <a:spcAft>
                <a:spcPct val="0"/>
              </a:spcAft>
              <a:defRPr sz="2000">
                <a:solidFill>
                  <a:schemeClr val="tx1"/>
                </a:solidFill>
                <a:latin typeface="Arial" charset="0"/>
              </a:defRPr>
            </a:lvl8pPr>
            <a:lvl9pPr marL="3886200" indent="-228600" defTabSz="909638" eaLnBrk="0" fontAlgn="base" hangingPunct="0">
              <a:spcBef>
                <a:spcPct val="0"/>
              </a:spcBef>
              <a:spcAft>
                <a:spcPct val="0"/>
              </a:spcAft>
              <a:defRPr sz="2000">
                <a:solidFill>
                  <a:schemeClr val="tx1"/>
                </a:solidFill>
                <a:latin typeface="Arial" charset="0"/>
              </a:defRPr>
            </a:lvl9pPr>
          </a:lstStyle>
          <a:p>
            <a:pPr eaLnBrk="1" hangingPunct="1">
              <a:defRPr/>
            </a:pPr>
            <a:fld id="{3FB5F060-722A-4E18-AFEC-9F23FFE6321F}" type="slidenum">
              <a:rPr lang="en-US" sz="1200" smtClean="0"/>
              <a:pPr eaLnBrk="1" hangingPunct="1">
                <a:defRPr/>
              </a:pPr>
              <a:t>2</a:t>
            </a:fld>
            <a:endParaRPr lang="en-US" sz="1200"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defRPr/>
            </a:pPr>
            <a:fld id="{928B11E5-9C47-4BEA-86A2-1572DAC88042}" type="slidenum">
              <a:rPr lang="en-US" sz="1200" smtClean="0"/>
              <a:pPr eaLnBrk="1" hangingPunct="1">
                <a:defRPr/>
              </a:pPr>
              <a:t>24</a:t>
            </a:fld>
            <a:endParaRPr lang="en-US" sz="1200"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defTabSz="910854" eaLnBrk="0" hangingPunct="0">
              <a:defRPr b="1">
                <a:solidFill>
                  <a:schemeClr val="tx1"/>
                </a:solidFill>
                <a:latin typeface="Arial" charset="0"/>
              </a:defRPr>
            </a:lvl1pPr>
            <a:lvl2pPr marL="720067" indent="-276949" defTabSz="910854" eaLnBrk="0" hangingPunct="0">
              <a:defRPr b="1">
                <a:solidFill>
                  <a:schemeClr val="tx1"/>
                </a:solidFill>
                <a:latin typeface="Arial" charset="0"/>
              </a:defRPr>
            </a:lvl2pPr>
            <a:lvl3pPr marL="1107796" indent="-221559" defTabSz="910854" eaLnBrk="0" hangingPunct="0">
              <a:defRPr b="1">
                <a:solidFill>
                  <a:schemeClr val="tx1"/>
                </a:solidFill>
                <a:latin typeface="Arial" charset="0"/>
              </a:defRPr>
            </a:lvl3pPr>
            <a:lvl4pPr marL="1550914" indent="-221559" defTabSz="910854" eaLnBrk="0" hangingPunct="0">
              <a:defRPr b="1">
                <a:solidFill>
                  <a:schemeClr val="tx1"/>
                </a:solidFill>
                <a:latin typeface="Arial" charset="0"/>
              </a:defRPr>
            </a:lvl4pPr>
            <a:lvl5pPr marL="1994032" indent="-221559" defTabSz="910854" eaLnBrk="0" hangingPunct="0">
              <a:defRPr b="1">
                <a:solidFill>
                  <a:schemeClr val="tx1"/>
                </a:solidFill>
                <a:latin typeface="Arial" charset="0"/>
              </a:defRPr>
            </a:lvl5pPr>
            <a:lvl6pPr marL="2437150" indent="-221559" algn="ctr" defTabSz="910854" eaLnBrk="0" fontAlgn="base" hangingPunct="0">
              <a:spcBef>
                <a:spcPct val="0"/>
              </a:spcBef>
              <a:spcAft>
                <a:spcPct val="0"/>
              </a:spcAft>
              <a:defRPr b="1">
                <a:solidFill>
                  <a:schemeClr val="tx1"/>
                </a:solidFill>
                <a:latin typeface="Arial" charset="0"/>
              </a:defRPr>
            </a:lvl6pPr>
            <a:lvl7pPr marL="2880269" indent="-221559" algn="ctr" defTabSz="910854" eaLnBrk="0" fontAlgn="base" hangingPunct="0">
              <a:spcBef>
                <a:spcPct val="0"/>
              </a:spcBef>
              <a:spcAft>
                <a:spcPct val="0"/>
              </a:spcAft>
              <a:defRPr b="1">
                <a:solidFill>
                  <a:schemeClr val="tx1"/>
                </a:solidFill>
                <a:latin typeface="Arial" charset="0"/>
              </a:defRPr>
            </a:lvl7pPr>
            <a:lvl8pPr marL="3323387" indent="-221559" algn="ctr" defTabSz="910854" eaLnBrk="0" fontAlgn="base" hangingPunct="0">
              <a:spcBef>
                <a:spcPct val="0"/>
              </a:spcBef>
              <a:spcAft>
                <a:spcPct val="0"/>
              </a:spcAft>
              <a:defRPr b="1">
                <a:solidFill>
                  <a:schemeClr val="tx1"/>
                </a:solidFill>
                <a:latin typeface="Arial" charset="0"/>
              </a:defRPr>
            </a:lvl8pPr>
            <a:lvl9pPr marL="3766505" indent="-221559" algn="ctr" defTabSz="910854" eaLnBrk="0" fontAlgn="base" hangingPunct="0">
              <a:spcBef>
                <a:spcPct val="0"/>
              </a:spcBef>
              <a:spcAft>
                <a:spcPct val="0"/>
              </a:spcAft>
              <a:defRPr b="1">
                <a:solidFill>
                  <a:schemeClr val="tx1"/>
                </a:solidFill>
                <a:latin typeface="Arial" charset="0"/>
              </a:defRPr>
            </a:lvl9pPr>
          </a:lstStyle>
          <a:p>
            <a:pPr eaLnBrk="1" hangingPunct="1"/>
            <a:fld id="{C8E38CED-CFDB-49F2-9F53-D441AC909B73}" type="slidenum">
              <a:rPr lang="en-US" b="0" smtClean="0"/>
              <a:pPr eaLnBrk="1" hangingPunct="1"/>
              <a:t>25</a:t>
            </a:fld>
            <a:endParaRPr lang="en-US" b="0"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p:spPr>
        <p:txBody>
          <a:bodyPr/>
          <a:lstStyle/>
          <a:p>
            <a:pPr eaLnBrk="1" hangingPunct="1"/>
            <a:r>
              <a:rPr lang="en-US" smtClean="0"/>
              <a:t>Mycobacterium</a:t>
            </a:r>
          </a:p>
          <a:p>
            <a:pPr eaLnBrk="1" hangingPunct="1"/>
            <a:endParaRPr lang="en-US" smtClean="0"/>
          </a:p>
          <a:p>
            <a:pPr eaLnBrk="1" hangingPunct="1"/>
            <a:r>
              <a:rPr lang="en-US" smtClean="0"/>
              <a:t>A: Mycobacterium produces mycolic acid as part of its cell wall. This is a wax that protects the bacteria.</a:t>
            </a:r>
          </a:p>
          <a:p>
            <a:pPr eaLnBrk="1" hangingPunct="1"/>
            <a:endParaRPr lang="en-US" smtClean="0"/>
          </a:p>
          <a:p>
            <a:pPr eaLnBrk="1" hangingPunct="1"/>
            <a:r>
              <a:rPr lang="en-US" smtClean="0"/>
              <a:t>Tuberculosis </a:t>
            </a:r>
          </a:p>
          <a:p>
            <a:pPr eaLnBrk="1" hangingPunct="1"/>
            <a:endParaRPr lang="en-US" smtClean="0"/>
          </a:p>
          <a:p>
            <a:pPr eaLnBrk="1" hangingPunct="1"/>
            <a:r>
              <a:rPr lang="en-US" smtClean="0"/>
              <a:t>Leprosy</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p:spPr>
        <p:txBody>
          <a:bodyPr/>
          <a:lstStyle/>
          <a:p>
            <a:endParaRPr lang="en-US" smtClean="0">
              <a:latin typeface="Arial" pitchFamily="34" charset="0"/>
            </a:endParaRPr>
          </a:p>
        </p:txBody>
      </p:sp>
      <p:sp>
        <p:nvSpPr>
          <p:cNvPr id="72708" name="Slide Number Placeholder 3"/>
          <p:cNvSpPr>
            <a:spLocks noGrp="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D277318-1D32-4B00-9839-3B5CD5736C85}" type="slidenum">
              <a:rPr lang="en-US" smtClean="0"/>
              <a:pPr eaLnBrk="1" hangingPunct="1"/>
              <a:t>26</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p:spPr>
        <p:txBody>
          <a:bodyPr/>
          <a:lstStyle/>
          <a:p>
            <a:endParaRPr lang="en-US" smtClean="0"/>
          </a:p>
        </p:txBody>
      </p:sp>
      <p:sp>
        <p:nvSpPr>
          <p:cNvPr id="48132" name="Slide Number Placeholder 3"/>
          <p:cNvSpPr>
            <a:spLocks noGrp="1"/>
          </p:cNvSpPr>
          <p:nvPr>
            <p:ph type="sldNum" sz="quarter" idx="5"/>
          </p:nvPr>
        </p:nvSpPr>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defRPr/>
            </a:pPr>
            <a:fld id="{5836708E-C8C5-4E67-BF28-BCE9162A4EA9}" type="slidenum">
              <a:rPr lang="en-US" sz="1200" smtClean="0"/>
              <a:pPr eaLnBrk="1" hangingPunct="1">
                <a:defRPr/>
              </a:pPr>
              <a:t>28</a:t>
            </a:fld>
            <a:endParaRPr lang="en-US" sz="120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p:txBody>
          <a:bodyPr/>
          <a:lstStyle>
            <a:lvl1pPr defTabSz="917575" eaLnBrk="0" hangingPunct="0">
              <a:defRPr sz="2000">
                <a:solidFill>
                  <a:schemeClr val="tx1"/>
                </a:solidFill>
                <a:latin typeface="Arial" charset="0"/>
              </a:defRPr>
            </a:lvl1pPr>
            <a:lvl2pPr marL="742950" indent="-285750" defTabSz="917575" eaLnBrk="0" hangingPunct="0">
              <a:defRPr sz="2000">
                <a:solidFill>
                  <a:schemeClr val="tx1"/>
                </a:solidFill>
                <a:latin typeface="Arial" charset="0"/>
              </a:defRPr>
            </a:lvl2pPr>
            <a:lvl3pPr marL="1143000" indent="-228600" defTabSz="917575" eaLnBrk="0" hangingPunct="0">
              <a:defRPr sz="2000">
                <a:solidFill>
                  <a:schemeClr val="tx1"/>
                </a:solidFill>
                <a:latin typeface="Arial" charset="0"/>
              </a:defRPr>
            </a:lvl3pPr>
            <a:lvl4pPr marL="1600200" indent="-228600" defTabSz="917575" eaLnBrk="0" hangingPunct="0">
              <a:defRPr sz="2000">
                <a:solidFill>
                  <a:schemeClr val="tx1"/>
                </a:solidFill>
                <a:latin typeface="Arial" charset="0"/>
              </a:defRPr>
            </a:lvl4pPr>
            <a:lvl5pPr marL="2057400" indent="-228600" defTabSz="917575" eaLnBrk="0" hangingPunct="0">
              <a:defRPr sz="2000">
                <a:solidFill>
                  <a:schemeClr val="tx1"/>
                </a:solidFill>
                <a:latin typeface="Arial" charset="0"/>
              </a:defRPr>
            </a:lvl5pPr>
            <a:lvl6pPr marL="2514600" indent="-228600" defTabSz="917575" eaLnBrk="0" fontAlgn="base" hangingPunct="0">
              <a:spcBef>
                <a:spcPct val="0"/>
              </a:spcBef>
              <a:spcAft>
                <a:spcPct val="0"/>
              </a:spcAft>
              <a:defRPr sz="2000">
                <a:solidFill>
                  <a:schemeClr val="tx1"/>
                </a:solidFill>
                <a:latin typeface="Arial" charset="0"/>
              </a:defRPr>
            </a:lvl6pPr>
            <a:lvl7pPr marL="2971800" indent="-228600" defTabSz="917575" eaLnBrk="0" fontAlgn="base" hangingPunct="0">
              <a:spcBef>
                <a:spcPct val="0"/>
              </a:spcBef>
              <a:spcAft>
                <a:spcPct val="0"/>
              </a:spcAft>
              <a:defRPr sz="2000">
                <a:solidFill>
                  <a:schemeClr val="tx1"/>
                </a:solidFill>
                <a:latin typeface="Arial" charset="0"/>
              </a:defRPr>
            </a:lvl7pPr>
            <a:lvl8pPr marL="3429000" indent="-228600" defTabSz="917575" eaLnBrk="0" fontAlgn="base" hangingPunct="0">
              <a:spcBef>
                <a:spcPct val="0"/>
              </a:spcBef>
              <a:spcAft>
                <a:spcPct val="0"/>
              </a:spcAft>
              <a:defRPr sz="2000">
                <a:solidFill>
                  <a:schemeClr val="tx1"/>
                </a:solidFill>
                <a:latin typeface="Arial" charset="0"/>
              </a:defRPr>
            </a:lvl8pPr>
            <a:lvl9pPr marL="3886200" indent="-228600" defTabSz="917575" eaLnBrk="0" fontAlgn="base" hangingPunct="0">
              <a:spcBef>
                <a:spcPct val="0"/>
              </a:spcBef>
              <a:spcAft>
                <a:spcPct val="0"/>
              </a:spcAft>
              <a:defRPr sz="2000">
                <a:solidFill>
                  <a:schemeClr val="tx1"/>
                </a:solidFill>
                <a:latin typeface="Arial" charset="0"/>
              </a:defRPr>
            </a:lvl9pPr>
          </a:lstStyle>
          <a:p>
            <a:pPr eaLnBrk="1" hangingPunct="1">
              <a:defRPr/>
            </a:pPr>
            <a:fld id="{99343B7E-77F7-4D1E-B9AB-F7AB7C9BE671}" type="slidenum">
              <a:rPr lang="en-US" sz="1200" smtClean="0"/>
              <a:pPr eaLnBrk="1" hangingPunct="1">
                <a:defRPr/>
              </a:pPr>
              <a:t>29</a:t>
            </a:fld>
            <a:endParaRPr lang="en-US" sz="1200"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defRPr/>
            </a:pPr>
            <a:fld id="{7468D133-5D43-4CF6-AF8C-47AE09FD519D}" type="slidenum">
              <a:rPr lang="en-US" sz="1200" smtClean="0"/>
              <a:pPr eaLnBrk="1" hangingPunct="1">
                <a:defRPr/>
              </a:pPr>
              <a:t>30</a:t>
            </a:fld>
            <a:endParaRPr lang="en-US" sz="1200" smtClean="0"/>
          </a:p>
        </p:txBody>
      </p:sp>
      <p:sp>
        <p:nvSpPr>
          <p:cNvPr id="50179" name="Rectangle 2"/>
          <p:cNvSpPr>
            <a:spLocks noGrp="1" noRot="1" noChangeAspect="1" noChangeArrowheads="1" noTextEdit="1"/>
          </p:cNvSpPr>
          <p:nvPr>
            <p:ph type="sldImg"/>
          </p:nvPr>
        </p:nvSpPr>
        <p:spPr>
          <a:xfrm>
            <a:off x="1160463" y="682625"/>
            <a:ext cx="4537075" cy="3403600"/>
          </a:xfrm>
          <a:ln/>
        </p:spPr>
      </p:sp>
      <p:sp>
        <p:nvSpPr>
          <p:cNvPr id="5018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p:txBody>
          <a:bodyPr/>
          <a:lstStyle>
            <a:lvl1pPr defTabSz="909638" eaLnBrk="0" hangingPunct="0">
              <a:defRPr sz="2000">
                <a:solidFill>
                  <a:schemeClr val="tx1"/>
                </a:solidFill>
                <a:latin typeface="Arial" charset="0"/>
              </a:defRPr>
            </a:lvl1pPr>
            <a:lvl2pPr marL="742950" indent="-285750" defTabSz="909638" eaLnBrk="0" hangingPunct="0">
              <a:defRPr sz="2000">
                <a:solidFill>
                  <a:schemeClr val="tx1"/>
                </a:solidFill>
                <a:latin typeface="Arial" charset="0"/>
              </a:defRPr>
            </a:lvl2pPr>
            <a:lvl3pPr marL="1143000" indent="-228600" defTabSz="909638" eaLnBrk="0" hangingPunct="0">
              <a:defRPr sz="2000">
                <a:solidFill>
                  <a:schemeClr val="tx1"/>
                </a:solidFill>
                <a:latin typeface="Arial" charset="0"/>
              </a:defRPr>
            </a:lvl3pPr>
            <a:lvl4pPr marL="1600200" indent="-228600" defTabSz="909638" eaLnBrk="0" hangingPunct="0">
              <a:defRPr sz="2000">
                <a:solidFill>
                  <a:schemeClr val="tx1"/>
                </a:solidFill>
                <a:latin typeface="Arial" charset="0"/>
              </a:defRPr>
            </a:lvl4pPr>
            <a:lvl5pPr marL="2057400" indent="-228600" defTabSz="909638" eaLnBrk="0" hangingPunct="0">
              <a:defRPr sz="2000">
                <a:solidFill>
                  <a:schemeClr val="tx1"/>
                </a:solidFill>
                <a:latin typeface="Arial" charset="0"/>
              </a:defRPr>
            </a:lvl5pPr>
            <a:lvl6pPr marL="2514600" indent="-228600" defTabSz="909638" eaLnBrk="0" fontAlgn="base" hangingPunct="0">
              <a:spcBef>
                <a:spcPct val="0"/>
              </a:spcBef>
              <a:spcAft>
                <a:spcPct val="0"/>
              </a:spcAft>
              <a:defRPr sz="2000">
                <a:solidFill>
                  <a:schemeClr val="tx1"/>
                </a:solidFill>
                <a:latin typeface="Arial" charset="0"/>
              </a:defRPr>
            </a:lvl6pPr>
            <a:lvl7pPr marL="2971800" indent="-228600" defTabSz="909638" eaLnBrk="0" fontAlgn="base" hangingPunct="0">
              <a:spcBef>
                <a:spcPct val="0"/>
              </a:spcBef>
              <a:spcAft>
                <a:spcPct val="0"/>
              </a:spcAft>
              <a:defRPr sz="2000">
                <a:solidFill>
                  <a:schemeClr val="tx1"/>
                </a:solidFill>
                <a:latin typeface="Arial" charset="0"/>
              </a:defRPr>
            </a:lvl7pPr>
            <a:lvl8pPr marL="3429000" indent="-228600" defTabSz="909638" eaLnBrk="0" fontAlgn="base" hangingPunct="0">
              <a:spcBef>
                <a:spcPct val="0"/>
              </a:spcBef>
              <a:spcAft>
                <a:spcPct val="0"/>
              </a:spcAft>
              <a:defRPr sz="2000">
                <a:solidFill>
                  <a:schemeClr val="tx1"/>
                </a:solidFill>
                <a:latin typeface="Arial" charset="0"/>
              </a:defRPr>
            </a:lvl8pPr>
            <a:lvl9pPr marL="3886200" indent="-228600" defTabSz="909638" eaLnBrk="0" fontAlgn="base" hangingPunct="0">
              <a:spcBef>
                <a:spcPct val="0"/>
              </a:spcBef>
              <a:spcAft>
                <a:spcPct val="0"/>
              </a:spcAft>
              <a:defRPr sz="2000">
                <a:solidFill>
                  <a:schemeClr val="tx1"/>
                </a:solidFill>
                <a:latin typeface="Arial" charset="0"/>
              </a:defRPr>
            </a:lvl9pPr>
          </a:lstStyle>
          <a:p>
            <a:pPr eaLnBrk="1" hangingPunct="1">
              <a:defRPr/>
            </a:pPr>
            <a:fld id="{381889B2-5E60-4061-A5E7-9A9D02DBDA4D}" type="slidenum">
              <a:rPr lang="en-US" sz="1200" smtClean="0"/>
              <a:pPr eaLnBrk="1" hangingPunct="1">
                <a:defRPr/>
              </a:pPr>
              <a:t>4</a:t>
            </a:fld>
            <a:endParaRPr lang="en-US" sz="1200"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p:txBody>
          <a:bodyPr/>
          <a:lstStyle>
            <a:lvl1pPr defTabSz="909638" eaLnBrk="0" hangingPunct="0">
              <a:defRPr sz="2000">
                <a:solidFill>
                  <a:schemeClr val="tx1"/>
                </a:solidFill>
                <a:latin typeface="Arial" charset="0"/>
              </a:defRPr>
            </a:lvl1pPr>
            <a:lvl2pPr marL="742950" indent="-285750" defTabSz="909638" eaLnBrk="0" hangingPunct="0">
              <a:defRPr sz="2000">
                <a:solidFill>
                  <a:schemeClr val="tx1"/>
                </a:solidFill>
                <a:latin typeface="Arial" charset="0"/>
              </a:defRPr>
            </a:lvl2pPr>
            <a:lvl3pPr marL="1143000" indent="-228600" defTabSz="909638" eaLnBrk="0" hangingPunct="0">
              <a:defRPr sz="2000">
                <a:solidFill>
                  <a:schemeClr val="tx1"/>
                </a:solidFill>
                <a:latin typeface="Arial" charset="0"/>
              </a:defRPr>
            </a:lvl3pPr>
            <a:lvl4pPr marL="1600200" indent="-228600" defTabSz="909638" eaLnBrk="0" hangingPunct="0">
              <a:defRPr sz="2000">
                <a:solidFill>
                  <a:schemeClr val="tx1"/>
                </a:solidFill>
                <a:latin typeface="Arial" charset="0"/>
              </a:defRPr>
            </a:lvl4pPr>
            <a:lvl5pPr marL="2057400" indent="-228600" defTabSz="909638" eaLnBrk="0" hangingPunct="0">
              <a:defRPr sz="2000">
                <a:solidFill>
                  <a:schemeClr val="tx1"/>
                </a:solidFill>
                <a:latin typeface="Arial" charset="0"/>
              </a:defRPr>
            </a:lvl5pPr>
            <a:lvl6pPr marL="2514600" indent="-228600" defTabSz="909638" eaLnBrk="0" fontAlgn="base" hangingPunct="0">
              <a:spcBef>
                <a:spcPct val="0"/>
              </a:spcBef>
              <a:spcAft>
                <a:spcPct val="0"/>
              </a:spcAft>
              <a:defRPr sz="2000">
                <a:solidFill>
                  <a:schemeClr val="tx1"/>
                </a:solidFill>
                <a:latin typeface="Arial" charset="0"/>
              </a:defRPr>
            </a:lvl6pPr>
            <a:lvl7pPr marL="2971800" indent="-228600" defTabSz="909638" eaLnBrk="0" fontAlgn="base" hangingPunct="0">
              <a:spcBef>
                <a:spcPct val="0"/>
              </a:spcBef>
              <a:spcAft>
                <a:spcPct val="0"/>
              </a:spcAft>
              <a:defRPr sz="2000">
                <a:solidFill>
                  <a:schemeClr val="tx1"/>
                </a:solidFill>
                <a:latin typeface="Arial" charset="0"/>
              </a:defRPr>
            </a:lvl7pPr>
            <a:lvl8pPr marL="3429000" indent="-228600" defTabSz="909638" eaLnBrk="0" fontAlgn="base" hangingPunct="0">
              <a:spcBef>
                <a:spcPct val="0"/>
              </a:spcBef>
              <a:spcAft>
                <a:spcPct val="0"/>
              </a:spcAft>
              <a:defRPr sz="2000">
                <a:solidFill>
                  <a:schemeClr val="tx1"/>
                </a:solidFill>
                <a:latin typeface="Arial" charset="0"/>
              </a:defRPr>
            </a:lvl8pPr>
            <a:lvl9pPr marL="3886200" indent="-228600" defTabSz="909638" eaLnBrk="0" fontAlgn="base" hangingPunct="0">
              <a:spcBef>
                <a:spcPct val="0"/>
              </a:spcBef>
              <a:spcAft>
                <a:spcPct val="0"/>
              </a:spcAft>
              <a:defRPr sz="2000">
                <a:solidFill>
                  <a:schemeClr val="tx1"/>
                </a:solidFill>
                <a:latin typeface="Arial" charset="0"/>
              </a:defRPr>
            </a:lvl9pPr>
          </a:lstStyle>
          <a:p>
            <a:pPr eaLnBrk="1" hangingPunct="1">
              <a:defRPr/>
            </a:pPr>
            <a:fld id="{93651FB1-465E-4EC1-B590-3EADFC3EAFD1}" type="slidenum">
              <a:rPr lang="en-US" sz="1200" smtClean="0"/>
              <a:pPr eaLnBrk="1" hangingPunct="1">
                <a:defRPr/>
              </a:pPr>
              <a:t>5</a:t>
            </a:fld>
            <a:endParaRPr lang="en-US" sz="1200"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685800" y="4311650"/>
            <a:ext cx="5486400" cy="4387850"/>
          </a:xfrm>
          <a:noFill/>
        </p:spPr>
        <p:txBody>
          <a:bodyPr/>
          <a:lstStyle/>
          <a:p>
            <a:pPr eaLnBrk="1" hangingPunct="1"/>
            <a:r>
              <a:rPr lang="en-US" dirty="0" smtClean="0"/>
              <a:t>- </a:t>
            </a:r>
            <a:r>
              <a:rPr lang="en-US" dirty="0" err="1" smtClean="0"/>
              <a:t>Lipoteichoic</a:t>
            </a:r>
            <a:r>
              <a:rPr lang="en-US" dirty="0" smtClean="0"/>
              <a:t> acid molecules anchor cell wall to plasma membrane.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p:txBody>
          <a:bodyPr/>
          <a:lstStyle>
            <a:lvl1pPr defTabSz="909638" eaLnBrk="0" hangingPunct="0">
              <a:defRPr sz="2000">
                <a:solidFill>
                  <a:schemeClr val="tx1"/>
                </a:solidFill>
                <a:latin typeface="Arial" charset="0"/>
              </a:defRPr>
            </a:lvl1pPr>
            <a:lvl2pPr marL="742950" indent="-285750" defTabSz="909638" eaLnBrk="0" hangingPunct="0">
              <a:defRPr sz="2000">
                <a:solidFill>
                  <a:schemeClr val="tx1"/>
                </a:solidFill>
                <a:latin typeface="Arial" charset="0"/>
              </a:defRPr>
            </a:lvl2pPr>
            <a:lvl3pPr marL="1143000" indent="-228600" defTabSz="909638" eaLnBrk="0" hangingPunct="0">
              <a:defRPr sz="2000">
                <a:solidFill>
                  <a:schemeClr val="tx1"/>
                </a:solidFill>
                <a:latin typeface="Arial" charset="0"/>
              </a:defRPr>
            </a:lvl3pPr>
            <a:lvl4pPr marL="1600200" indent="-228600" defTabSz="909638" eaLnBrk="0" hangingPunct="0">
              <a:defRPr sz="2000">
                <a:solidFill>
                  <a:schemeClr val="tx1"/>
                </a:solidFill>
                <a:latin typeface="Arial" charset="0"/>
              </a:defRPr>
            </a:lvl4pPr>
            <a:lvl5pPr marL="2057400" indent="-228600" defTabSz="909638" eaLnBrk="0" hangingPunct="0">
              <a:defRPr sz="2000">
                <a:solidFill>
                  <a:schemeClr val="tx1"/>
                </a:solidFill>
                <a:latin typeface="Arial" charset="0"/>
              </a:defRPr>
            </a:lvl5pPr>
            <a:lvl6pPr marL="2514600" indent="-228600" defTabSz="909638" eaLnBrk="0" fontAlgn="base" hangingPunct="0">
              <a:spcBef>
                <a:spcPct val="0"/>
              </a:spcBef>
              <a:spcAft>
                <a:spcPct val="0"/>
              </a:spcAft>
              <a:defRPr sz="2000">
                <a:solidFill>
                  <a:schemeClr val="tx1"/>
                </a:solidFill>
                <a:latin typeface="Arial" charset="0"/>
              </a:defRPr>
            </a:lvl6pPr>
            <a:lvl7pPr marL="2971800" indent="-228600" defTabSz="909638" eaLnBrk="0" fontAlgn="base" hangingPunct="0">
              <a:spcBef>
                <a:spcPct val="0"/>
              </a:spcBef>
              <a:spcAft>
                <a:spcPct val="0"/>
              </a:spcAft>
              <a:defRPr sz="2000">
                <a:solidFill>
                  <a:schemeClr val="tx1"/>
                </a:solidFill>
                <a:latin typeface="Arial" charset="0"/>
              </a:defRPr>
            </a:lvl7pPr>
            <a:lvl8pPr marL="3429000" indent="-228600" defTabSz="909638" eaLnBrk="0" fontAlgn="base" hangingPunct="0">
              <a:spcBef>
                <a:spcPct val="0"/>
              </a:spcBef>
              <a:spcAft>
                <a:spcPct val="0"/>
              </a:spcAft>
              <a:defRPr sz="2000">
                <a:solidFill>
                  <a:schemeClr val="tx1"/>
                </a:solidFill>
                <a:latin typeface="Arial" charset="0"/>
              </a:defRPr>
            </a:lvl8pPr>
            <a:lvl9pPr marL="3886200" indent="-228600" defTabSz="909638" eaLnBrk="0" fontAlgn="base" hangingPunct="0">
              <a:spcBef>
                <a:spcPct val="0"/>
              </a:spcBef>
              <a:spcAft>
                <a:spcPct val="0"/>
              </a:spcAft>
              <a:defRPr sz="2000">
                <a:solidFill>
                  <a:schemeClr val="tx1"/>
                </a:solidFill>
                <a:latin typeface="Arial" charset="0"/>
              </a:defRPr>
            </a:lvl9pPr>
          </a:lstStyle>
          <a:p>
            <a:pPr eaLnBrk="1" hangingPunct="1">
              <a:defRPr/>
            </a:pPr>
            <a:fld id="{D45BFB03-A6B3-4E2C-B52F-D139A3D036BD}" type="slidenum">
              <a:rPr lang="en-US" sz="1200" smtClean="0"/>
              <a:pPr eaLnBrk="1" hangingPunct="1">
                <a:defRPr/>
              </a:pPr>
              <a:t>6</a:t>
            </a:fld>
            <a:endParaRPr lang="en-US" sz="1200"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xfrm>
            <a:off x="685800" y="4311650"/>
            <a:ext cx="5486400" cy="4387850"/>
          </a:xfrm>
          <a:noFill/>
        </p:spPr>
        <p:txBody>
          <a:bodyPr/>
          <a:lstStyle/>
          <a:p>
            <a:pPr eaLnBrk="1" hangingPunct="1"/>
            <a:r>
              <a:rPr lang="en-US" smtClean="0"/>
              <a:t>- Outer membrane is protective, allowing Gram-negative bacteria to survive harsh environments.</a:t>
            </a:r>
          </a:p>
          <a:p>
            <a:pPr eaLnBrk="1" hangingPunct="1"/>
            <a:r>
              <a:rPr lang="en-US" smtClean="0"/>
              <a:t>- Porins for channels through outer membrane, allow big molecule, such as monosaccharides through.</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p:txBody>
          <a:bodyPr/>
          <a:lstStyle>
            <a:lvl1pPr defTabSz="909638" eaLnBrk="0" hangingPunct="0">
              <a:defRPr sz="2000">
                <a:solidFill>
                  <a:schemeClr val="tx1"/>
                </a:solidFill>
                <a:latin typeface="Arial" charset="0"/>
              </a:defRPr>
            </a:lvl1pPr>
            <a:lvl2pPr marL="742950" indent="-285750" defTabSz="909638" eaLnBrk="0" hangingPunct="0">
              <a:defRPr sz="2000">
                <a:solidFill>
                  <a:schemeClr val="tx1"/>
                </a:solidFill>
                <a:latin typeface="Arial" charset="0"/>
              </a:defRPr>
            </a:lvl2pPr>
            <a:lvl3pPr marL="1143000" indent="-228600" defTabSz="909638" eaLnBrk="0" hangingPunct="0">
              <a:defRPr sz="2000">
                <a:solidFill>
                  <a:schemeClr val="tx1"/>
                </a:solidFill>
                <a:latin typeface="Arial" charset="0"/>
              </a:defRPr>
            </a:lvl3pPr>
            <a:lvl4pPr marL="1600200" indent="-228600" defTabSz="909638" eaLnBrk="0" hangingPunct="0">
              <a:defRPr sz="2000">
                <a:solidFill>
                  <a:schemeClr val="tx1"/>
                </a:solidFill>
                <a:latin typeface="Arial" charset="0"/>
              </a:defRPr>
            </a:lvl4pPr>
            <a:lvl5pPr marL="2057400" indent="-228600" defTabSz="909638" eaLnBrk="0" hangingPunct="0">
              <a:defRPr sz="2000">
                <a:solidFill>
                  <a:schemeClr val="tx1"/>
                </a:solidFill>
                <a:latin typeface="Arial" charset="0"/>
              </a:defRPr>
            </a:lvl5pPr>
            <a:lvl6pPr marL="2514600" indent="-228600" defTabSz="909638" eaLnBrk="0" fontAlgn="base" hangingPunct="0">
              <a:spcBef>
                <a:spcPct val="0"/>
              </a:spcBef>
              <a:spcAft>
                <a:spcPct val="0"/>
              </a:spcAft>
              <a:defRPr sz="2000">
                <a:solidFill>
                  <a:schemeClr val="tx1"/>
                </a:solidFill>
                <a:latin typeface="Arial" charset="0"/>
              </a:defRPr>
            </a:lvl6pPr>
            <a:lvl7pPr marL="2971800" indent="-228600" defTabSz="909638" eaLnBrk="0" fontAlgn="base" hangingPunct="0">
              <a:spcBef>
                <a:spcPct val="0"/>
              </a:spcBef>
              <a:spcAft>
                <a:spcPct val="0"/>
              </a:spcAft>
              <a:defRPr sz="2000">
                <a:solidFill>
                  <a:schemeClr val="tx1"/>
                </a:solidFill>
                <a:latin typeface="Arial" charset="0"/>
              </a:defRPr>
            </a:lvl7pPr>
            <a:lvl8pPr marL="3429000" indent="-228600" defTabSz="909638" eaLnBrk="0" fontAlgn="base" hangingPunct="0">
              <a:spcBef>
                <a:spcPct val="0"/>
              </a:spcBef>
              <a:spcAft>
                <a:spcPct val="0"/>
              </a:spcAft>
              <a:defRPr sz="2000">
                <a:solidFill>
                  <a:schemeClr val="tx1"/>
                </a:solidFill>
                <a:latin typeface="Arial" charset="0"/>
              </a:defRPr>
            </a:lvl8pPr>
            <a:lvl9pPr marL="3886200" indent="-228600" defTabSz="909638" eaLnBrk="0" fontAlgn="base" hangingPunct="0">
              <a:spcBef>
                <a:spcPct val="0"/>
              </a:spcBef>
              <a:spcAft>
                <a:spcPct val="0"/>
              </a:spcAft>
              <a:defRPr sz="2000">
                <a:solidFill>
                  <a:schemeClr val="tx1"/>
                </a:solidFill>
                <a:latin typeface="Arial" charset="0"/>
              </a:defRPr>
            </a:lvl9pPr>
          </a:lstStyle>
          <a:p>
            <a:pPr eaLnBrk="1" hangingPunct="1">
              <a:defRPr/>
            </a:pPr>
            <a:fld id="{353FC8FF-6FB8-4759-A41C-AA5BEC0F020A}" type="slidenum">
              <a:rPr lang="en-US" sz="1200" smtClean="0"/>
              <a:pPr eaLnBrk="1" hangingPunct="1">
                <a:defRPr/>
              </a:pPr>
              <a:t>7</a:t>
            </a:fld>
            <a:endParaRPr lang="en-US" sz="1200"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xfrm>
            <a:off x="685800" y="4311650"/>
            <a:ext cx="5486400" cy="4387850"/>
          </a:xfrm>
          <a:noFill/>
        </p:spPr>
        <p:txBody>
          <a:bodyPr/>
          <a:lstStyle/>
          <a:p>
            <a:pPr eaLnBrk="1" hangingPunct="1"/>
            <a:r>
              <a:rPr lang="en-US" sz="1400" b="1" smtClean="0"/>
              <a:t>Gram-positive</a:t>
            </a:r>
          </a:p>
          <a:p>
            <a:pPr eaLnBrk="1" hangingPunct="1"/>
            <a:r>
              <a:rPr lang="en-US" smtClean="0"/>
              <a:t>Peptidoglycan makes up as much as 90% of the thick, compact cell wall.</a:t>
            </a:r>
          </a:p>
          <a:p>
            <a:pPr eaLnBrk="1" hangingPunct="1"/>
            <a:endParaRPr lang="en-US" smtClean="0"/>
          </a:p>
          <a:p>
            <a:pPr eaLnBrk="1" hangingPunct="1"/>
            <a:r>
              <a:rPr lang="en-US" sz="1400" b="1" smtClean="0"/>
              <a:t>Gram-negative</a:t>
            </a:r>
          </a:p>
          <a:p>
            <a:pPr eaLnBrk="1" hangingPunct="1"/>
            <a:r>
              <a:rPr lang="en-US" smtClean="0"/>
              <a:t>More chemically complex and thinner.</a:t>
            </a:r>
          </a:p>
          <a:p>
            <a:pPr eaLnBrk="1" hangingPunct="1"/>
            <a:endParaRPr lang="en-US" sz="400" smtClean="0"/>
          </a:p>
          <a:p>
            <a:pPr eaLnBrk="1" hangingPunct="1"/>
            <a:r>
              <a:rPr lang="en-US" smtClean="0"/>
              <a:t>Peptidoglycan only 5 – 20% of the cell wall.</a:t>
            </a:r>
          </a:p>
          <a:p>
            <a:pPr eaLnBrk="1" hangingPunct="1"/>
            <a:endParaRPr lang="en-US" sz="400" smtClean="0"/>
          </a:p>
          <a:p>
            <a:pPr eaLnBrk="1" hangingPunct="1"/>
            <a:r>
              <a:rPr lang="en-US" smtClean="0"/>
              <a:t>Peptidoglycan not outermost layer, between the plasma membrane and the outer membrane.</a:t>
            </a:r>
          </a:p>
          <a:p>
            <a:pPr eaLnBrk="1" hangingPunct="1"/>
            <a:endParaRPr lang="en-US" sz="400" smtClean="0"/>
          </a:p>
          <a:p>
            <a:pPr eaLnBrk="1" hangingPunct="1"/>
            <a:endParaRPr lang="en-US" sz="400" smtClean="0"/>
          </a:p>
          <a:p>
            <a:pPr eaLnBrk="1" hangingPunct="1"/>
            <a:r>
              <a:rPr lang="en-US" smtClean="0"/>
              <a:t>Outer membrane is similar to the plasma membrane, but is less permeable and composed of lipopolysaccharides (LPS).</a:t>
            </a:r>
          </a:p>
          <a:p>
            <a:pPr eaLnBrk="1" hangingPunct="1"/>
            <a:endParaRPr lang="en-US" sz="400" smtClean="0"/>
          </a:p>
          <a:p>
            <a:pPr eaLnBrk="1" hangingPunct="1"/>
            <a:r>
              <a:rPr lang="en-US" smtClean="0"/>
              <a:t>LPS is a harmful substance classified as an endotoxin,</a:t>
            </a:r>
          </a:p>
          <a:p>
            <a:pPr eaLnBrk="1" hangingPunct="1"/>
            <a:endParaRPr lang="en-US" sz="400" smtClean="0"/>
          </a:p>
          <a:p>
            <a:pPr eaLnBrk="1" hangingPunct="1"/>
            <a:r>
              <a:rPr lang="en-US" smtClean="0"/>
              <a:t>The space between the cell wall and the plasma membrane is called the </a:t>
            </a:r>
            <a:r>
              <a:rPr lang="en-US" b="1" smtClean="0"/>
              <a:t>periplasm</a:t>
            </a:r>
            <a:r>
              <a:rPr lang="en-US" smtClean="0"/>
              <a:t>.</a:t>
            </a:r>
          </a:p>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p:spPr>
        <p:txBody>
          <a:bodyPr/>
          <a:lstStyle/>
          <a:p>
            <a:endParaRPr lang="en-US" smtClean="0"/>
          </a:p>
        </p:txBody>
      </p:sp>
      <p:sp>
        <p:nvSpPr>
          <p:cNvPr id="34820" name="Slide Number Placeholder 3"/>
          <p:cNvSpPr>
            <a:spLocks noGrp="1"/>
          </p:cNvSpPr>
          <p:nvPr>
            <p:ph type="sldNum" sz="quarter" idx="5"/>
          </p:nvPr>
        </p:nvSpPr>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defRPr/>
            </a:pPr>
            <a:fld id="{B857412C-CED8-45E4-A68F-0B18476946E0}" type="slidenum">
              <a:rPr lang="en-US" sz="1200" smtClean="0"/>
              <a:pPr eaLnBrk="1" hangingPunct="1">
                <a:defRPr/>
              </a:pPr>
              <a:t>8</a:t>
            </a:fld>
            <a:endParaRPr lang="en-US" sz="120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p:txBody>
          <a:bodyPr/>
          <a:lstStyle>
            <a:lvl1pPr defTabSz="909638" eaLnBrk="0" hangingPunct="0">
              <a:defRPr sz="2000">
                <a:solidFill>
                  <a:schemeClr val="tx1"/>
                </a:solidFill>
                <a:latin typeface="Arial" charset="0"/>
              </a:defRPr>
            </a:lvl1pPr>
            <a:lvl2pPr marL="742950" indent="-285750" defTabSz="909638" eaLnBrk="0" hangingPunct="0">
              <a:defRPr sz="2000">
                <a:solidFill>
                  <a:schemeClr val="tx1"/>
                </a:solidFill>
                <a:latin typeface="Arial" charset="0"/>
              </a:defRPr>
            </a:lvl2pPr>
            <a:lvl3pPr marL="1143000" indent="-228600" defTabSz="909638" eaLnBrk="0" hangingPunct="0">
              <a:defRPr sz="2000">
                <a:solidFill>
                  <a:schemeClr val="tx1"/>
                </a:solidFill>
                <a:latin typeface="Arial" charset="0"/>
              </a:defRPr>
            </a:lvl3pPr>
            <a:lvl4pPr marL="1600200" indent="-228600" defTabSz="909638" eaLnBrk="0" hangingPunct="0">
              <a:defRPr sz="2000">
                <a:solidFill>
                  <a:schemeClr val="tx1"/>
                </a:solidFill>
                <a:latin typeface="Arial" charset="0"/>
              </a:defRPr>
            </a:lvl4pPr>
            <a:lvl5pPr marL="2057400" indent="-228600" defTabSz="909638" eaLnBrk="0" hangingPunct="0">
              <a:defRPr sz="2000">
                <a:solidFill>
                  <a:schemeClr val="tx1"/>
                </a:solidFill>
                <a:latin typeface="Arial" charset="0"/>
              </a:defRPr>
            </a:lvl5pPr>
            <a:lvl6pPr marL="2514600" indent="-228600" defTabSz="909638" eaLnBrk="0" fontAlgn="base" hangingPunct="0">
              <a:spcBef>
                <a:spcPct val="0"/>
              </a:spcBef>
              <a:spcAft>
                <a:spcPct val="0"/>
              </a:spcAft>
              <a:defRPr sz="2000">
                <a:solidFill>
                  <a:schemeClr val="tx1"/>
                </a:solidFill>
                <a:latin typeface="Arial" charset="0"/>
              </a:defRPr>
            </a:lvl6pPr>
            <a:lvl7pPr marL="2971800" indent="-228600" defTabSz="909638" eaLnBrk="0" fontAlgn="base" hangingPunct="0">
              <a:spcBef>
                <a:spcPct val="0"/>
              </a:spcBef>
              <a:spcAft>
                <a:spcPct val="0"/>
              </a:spcAft>
              <a:defRPr sz="2000">
                <a:solidFill>
                  <a:schemeClr val="tx1"/>
                </a:solidFill>
                <a:latin typeface="Arial" charset="0"/>
              </a:defRPr>
            </a:lvl7pPr>
            <a:lvl8pPr marL="3429000" indent="-228600" defTabSz="909638" eaLnBrk="0" fontAlgn="base" hangingPunct="0">
              <a:spcBef>
                <a:spcPct val="0"/>
              </a:spcBef>
              <a:spcAft>
                <a:spcPct val="0"/>
              </a:spcAft>
              <a:defRPr sz="2000">
                <a:solidFill>
                  <a:schemeClr val="tx1"/>
                </a:solidFill>
                <a:latin typeface="Arial" charset="0"/>
              </a:defRPr>
            </a:lvl8pPr>
            <a:lvl9pPr marL="3886200" indent="-228600" defTabSz="909638" eaLnBrk="0" fontAlgn="base" hangingPunct="0">
              <a:spcBef>
                <a:spcPct val="0"/>
              </a:spcBef>
              <a:spcAft>
                <a:spcPct val="0"/>
              </a:spcAft>
              <a:defRPr sz="2000">
                <a:solidFill>
                  <a:schemeClr val="tx1"/>
                </a:solidFill>
                <a:latin typeface="Arial" charset="0"/>
              </a:defRPr>
            </a:lvl9pPr>
          </a:lstStyle>
          <a:p>
            <a:pPr eaLnBrk="1" hangingPunct="1">
              <a:defRPr/>
            </a:pPr>
            <a:fld id="{5627858E-55F5-46D6-8D24-B7A28A4CE674}" type="slidenum">
              <a:rPr lang="en-US" sz="1200" smtClean="0"/>
              <a:pPr eaLnBrk="1" hangingPunct="1">
                <a:defRPr/>
              </a:pPr>
              <a:t>11</a:t>
            </a:fld>
            <a:endParaRPr lang="en-US" sz="1200"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xfrm>
            <a:off x="685800" y="4311650"/>
            <a:ext cx="5791200" cy="4311650"/>
          </a:xfrm>
          <a:noFill/>
        </p:spPr>
        <p:txBody>
          <a:bodyPr/>
          <a:lstStyle/>
          <a:p>
            <a:r>
              <a:rPr lang="en-US" sz="1400" dirty="0" smtClean="0"/>
              <a:t>1. The bacterial cell wall consists of strands of repeating N-</a:t>
            </a:r>
            <a:r>
              <a:rPr lang="en-US" sz="1400" dirty="0" err="1" smtClean="0"/>
              <a:t>acetylglucosamine</a:t>
            </a:r>
            <a:r>
              <a:rPr lang="en-US" sz="1400" dirty="0" smtClean="0"/>
              <a:t> (NAG) and N-</a:t>
            </a:r>
            <a:r>
              <a:rPr lang="en-US" sz="1400" dirty="0" err="1" smtClean="0"/>
              <a:t>acetylmuramic</a:t>
            </a:r>
            <a:r>
              <a:rPr lang="en-US" sz="1400" dirty="0" smtClean="0"/>
              <a:t> acid (NAM) subunits. The NAM subunits have short peptide chains attached to them. </a:t>
            </a:r>
          </a:p>
          <a:p>
            <a:r>
              <a:rPr lang="en-US" sz="1400" dirty="0" smtClean="0"/>
              <a:t>2. The PBP binds the peptide side chains and forms the cross-link with the expulsion of one D-Alanine from one peptide side chain. 3. The PBP dissociates from the wall once the cross-link has been formed.</a:t>
            </a:r>
          </a:p>
          <a:p>
            <a:r>
              <a:rPr lang="en-US" sz="1400" dirty="0" smtClean="0"/>
              <a:t>4. Penicillin is added to the system. It enters the active site of the PBP and reacts with the serine group that is important its enzymatic activity.</a:t>
            </a:r>
          </a:p>
          <a:p>
            <a:r>
              <a:rPr lang="en-US" sz="1400" dirty="0" smtClean="0"/>
              <a:t>5. The beta-lactam ring of penicillin (represented here as the top of the "P") is irreversibly opened during the reaction with the PBP. Penicillin remains covalently linked to the PBP and permanently blocks the active site.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p:spPr>
        <p:txBody>
          <a:bodyPr/>
          <a:lstStyle/>
          <a:p>
            <a:endParaRPr lang="en-US" smtClean="0">
              <a:latin typeface="Arial" pitchFamily="34" charset="0"/>
            </a:endParaRPr>
          </a:p>
        </p:txBody>
      </p:sp>
      <p:sp>
        <p:nvSpPr>
          <p:cNvPr id="72708" name="Slide Number Placeholder 3"/>
          <p:cNvSpPr>
            <a:spLocks noGrp="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D277318-1D32-4B00-9839-3B5CD5736C85}" type="slidenum">
              <a:rPr lang="en-US" smtClean="0"/>
              <a:pPr eaLnBrk="1" hangingPunct="1"/>
              <a:t>13</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8B58325-400D-46FD-BF32-0AE71EDCBF32}" type="slidenum">
              <a:rPr lang="en-US"/>
              <a:pPr>
                <a:defRPr/>
              </a:pPr>
              <a:t>‹#›</a:t>
            </a:fld>
            <a:endParaRPr lang="en-US"/>
          </a:p>
        </p:txBody>
      </p:sp>
    </p:spTree>
    <p:extLst>
      <p:ext uri="{BB962C8B-B14F-4D97-AF65-F5344CB8AC3E}">
        <p14:creationId xmlns:p14="http://schemas.microsoft.com/office/powerpoint/2010/main" val="42176053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A91E941-9CF0-40D7-9AD1-33AD514E5CF3}" type="slidenum">
              <a:rPr lang="en-US"/>
              <a:pPr>
                <a:defRPr/>
              </a:pPr>
              <a:t>‹#›</a:t>
            </a:fld>
            <a:endParaRPr lang="en-US"/>
          </a:p>
        </p:txBody>
      </p:sp>
    </p:spTree>
    <p:extLst>
      <p:ext uri="{BB962C8B-B14F-4D97-AF65-F5344CB8AC3E}">
        <p14:creationId xmlns:p14="http://schemas.microsoft.com/office/powerpoint/2010/main" val="11302942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2EFBA39-EFFF-41A1-95D7-B90B77788802}" type="slidenum">
              <a:rPr lang="en-US"/>
              <a:pPr>
                <a:defRPr/>
              </a:pPr>
              <a:t>‹#›</a:t>
            </a:fld>
            <a:endParaRPr lang="en-US"/>
          </a:p>
        </p:txBody>
      </p:sp>
    </p:spTree>
    <p:extLst>
      <p:ext uri="{BB962C8B-B14F-4D97-AF65-F5344CB8AC3E}">
        <p14:creationId xmlns:p14="http://schemas.microsoft.com/office/powerpoint/2010/main" val="35526197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570D69F3-65DA-468F-8964-5F5518B283F3}" type="slidenum">
              <a:rPr lang="en-US"/>
              <a:pPr>
                <a:defRPr/>
              </a:pPr>
              <a:t>‹#›</a:t>
            </a:fld>
            <a:endParaRPr lang="en-US"/>
          </a:p>
        </p:txBody>
      </p:sp>
    </p:spTree>
    <p:extLst>
      <p:ext uri="{BB962C8B-B14F-4D97-AF65-F5344CB8AC3E}">
        <p14:creationId xmlns:p14="http://schemas.microsoft.com/office/powerpoint/2010/main" val="33926330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FC43929-9F1A-447A-81D1-F1508ACDE9F2}" type="slidenum">
              <a:rPr lang="en-US"/>
              <a:pPr>
                <a:defRPr/>
              </a:pPr>
              <a:t>‹#›</a:t>
            </a:fld>
            <a:endParaRPr lang="en-US"/>
          </a:p>
        </p:txBody>
      </p:sp>
    </p:spTree>
    <p:extLst>
      <p:ext uri="{BB962C8B-B14F-4D97-AF65-F5344CB8AC3E}">
        <p14:creationId xmlns:p14="http://schemas.microsoft.com/office/powerpoint/2010/main" val="891970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CFE73757-9EA5-41EF-BF31-820ABC5A6B37}" type="slidenum">
              <a:rPr lang="en-US"/>
              <a:pPr>
                <a:defRPr/>
              </a:pPr>
              <a:t>‹#›</a:t>
            </a:fld>
            <a:endParaRPr lang="en-US"/>
          </a:p>
        </p:txBody>
      </p:sp>
    </p:spTree>
    <p:extLst>
      <p:ext uri="{BB962C8B-B14F-4D97-AF65-F5344CB8AC3E}">
        <p14:creationId xmlns:p14="http://schemas.microsoft.com/office/powerpoint/2010/main" val="36930982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3715F26-D481-4AEC-B9FA-FA4668B8B937}" type="slidenum">
              <a:rPr lang="en-US"/>
              <a:pPr>
                <a:defRPr/>
              </a:pPr>
              <a:t>‹#›</a:t>
            </a:fld>
            <a:endParaRPr lang="en-US"/>
          </a:p>
        </p:txBody>
      </p:sp>
    </p:spTree>
    <p:extLst>
      <p:ext uri="{BB962C8B-B14F-4D97-AF65-F5344CB8AC3E}">
        <p14:creationId xmlns:p14="http://schemas.microsoft.com/office/powerpoint/2010/main" val="37036117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BA3F150-5ECA-46F4-9306-AF0646948348}" type="slidenum">
              <a:rPr lang="en-US"/>
              <a:pPr>
                <a:defRPr/>
              </a:pPr>
              <a:t>‹#›</a:t>
            </a:fld>
            <a:endParaRPr lang="en-US"/>
          </a:p>
        </p:txBody>
      </p:sp>
    </p:spTree>
    <p:extLst>
      <p:ext uri="{BB962C8B-B14F-4D97-AF65-F5344CB8AC3E}">
        <p14:creationId xmlns:p14="http://schemas.microsoft.com/office/powerpoint/2010/main" val="11775405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473291E-B609-4D33-91C9-47ACFB061112}" type="slidenum">
              <a:rPr lang="en-US"/>
              <a:pPr>
                <a:defRPr/>
              </a:pPr>
              <a:t>‹#›</a:t>
            </a:fld>
            <a:endParaRPr lang="en-US"/>
          </a:p>
        </p:txBody>
      </p:sp>
    </p:spTree>
    <p:extLst>
      <p:ext uri="{BB962C8B-B14F-4D97-AF65-F5344CB8AC3E}">
        <p14:creationId xmlns:p14="http://schemas.microsoft.com/office/powerpoint/2010/main" val="8558857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0AE91DF-3E96-4936-9FB8-CD0CFBE701F7}" type="slidenum">
              <a:rPr lang="en-US"/>
              <a:pPr>
                <a:defRPr/>
              </a:pPr>
              <a:t>‹#›</a:t>
            </a:fld>
            <a:endParaRPr lang="en-US"/>
          </a:p>
        </p:txBody>
      </p:sp>
    </p:spTree>
    <p:extLst>
      <p:ext uri="{BB962C8B-B14F-4D97-AF65-F5344CB8AC3E}">
        <p14:creationId xmlns:p14="http://schemas.microsoft.com/office/powerpoint/2010/main" val="1455600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5225373-FB8D-448C-926B-38566D931FBA}" type="slidenum">
              <a:rPr lang="en-US"/>
              <a:pPr>
                <a:defRPr/>
              </a:pPr>
              <a:t>‹#›</a:t>
            </a:fld>
            <a:endParaRPr lang="en-US"/>
          </a:p>
        </p:txBody>
      </p:sp>
    </p:spTree>
    <p:extLst>
      <p:ext uri="{BB962C8B-B14F-4D97-AF65-F5344CB8AC3E}">
        <p14:creationId xmlns:p14="http://schemas.microsoft.com/office/powerpoint/2010/main" val="10962409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D51017D-742B-430B-8F85-690D312C7E94}" type="slidenum">
              <a:rPr lang="en-US"/>
              <a:pPr>
                <a:defRPr/>
              </a:pPr>
              <a:t>‹#›</a:t>
            </a:fld>
            <a:endParaRPr lang="en-US"/>
          </a:p>
        </p:txBody>
      </p:sp>
    </p:spTree>
    <p:extLst>
      <p:ext uri="{BB962C8B-B14F-4D97-AF65-F5344CB8AC3E}">
        <p14:creationId xmlns:p14="http://schemas.microsoft.com/office/powerpoint/2010/main" val="33270962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F0B2B04-8406-4406-9470-E15513A6B749}" type="slidenum">
              <a:rPr lang="en-US"/>
              <a:pPr>
                <a:defRPr/>
              </a:pPr>
              <a:t>‹#›</a:t>
            </a:fld>
            <a:endParaRPr lang="en-US"/>
          </a:p>
        </p:txBody>
      </p:sp>
    </p:spTree>
    <p:extLst>
      <p:ext uri="{BB962C8B-B14F-4D97-AF65-F5344CB8AC3E}">
        <p14:creationId xmlns:p14="http://schemas.microsoft.com/office/powerpoint/2010/main" val="2433634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75798F7-BC9D-4ACF-B5B0-C64AE75A0EA4}" type="slidenum">
              <a:rPr lang="en-US"/>
              <a:pPr>
                <a:defRPr/>
              </a:pPr>
              <a:t>‹#›</a:t>
            </a:fld>
            <a:endParaRPr lang="en-US"/>
          </a:p>
        </p:txBody>
      </p:sp>
    </p:spTree>
    <p:extLst>
      <p:ext uri="{BB962C8B-B14F-4D97-AF65-F5344CB8AC3E}">
        <p14:creationId xmlns:p14="http://schemas.microsoft.com/office/powerpoint/2010/main" val="6393026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88B7BA60-D80F-430F-8D51-BBF187F6BD6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scienceprofonline.com/" TargetMode="External"/><Relationship Id="rId3" Type="http://schemas.openxmlformats.org/officeDocument/2006/relationships/image" Target="../media/image1.jpeg"/><Relationship Id="rId7" Type="http://schemas.openxmlformats.org/officeDocument/2006/relationships/hyperlink" Target="http://www.scienceprofonline.org/virtual-micro-main-2.html"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hyperlink" Target="mailto:alicia@scienceprofonline.com" TargetMode="External"/><Relationship Id="rId5" Type="http://schemas.openxmlformats.org/officeDocument/2006/relationships/hyperlink" Target="http://creativecommons.org/licenses/by-sa/3.0/" TargetMode="External"/><Relationship Id="rId4" Type="http://schemas.openxmlformats.org/officeDocument/2006/relationships/hyperlink" Target="http://www.scienceprofonline.org/" TargetMode="External"/><Relationship Id="rId9" Type="http://schemas.openxmlformats.org/officeDocument/2006/relationships/hyperlink" Target="mailto:info@scienceprofonline.com" TargetMode="External"/></Relationships>
</file>

<file path=ppt/slides/_rels/slide10.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hyperlink" Target="http://www.scienceprofonline.org/virtual-micro-main-2.html" TargetMode="External"/><Relationship Id="rId7" Type="http://schemas.openxmlformats.org/officeDocument/2006/relationships/hyperlink" Target="http://en.wikipedia.org/wiki/File:Lactamase_Application_V.1.svg" TargetMode="External"/><Relationship Id="rId2" Type="http://schemas.openxmlformats.org/officeDocument/2006/relationships/image" Target="../media/image14.png"/><Relationship Id="rId1" Type="http://schemas.openxmlformats.org/officeDocument/2006/relationships/slideLayout" Target="../slideLayouts/slideLayout14.xml"/><Relationship Id="rId6" Type="http://schemas.openxmlformats.org/officeDocument/2006/relationships/hyperlink" Target="http://en.wikipedia.org/wiki/File:Beta-lactam_antibiotics_example_1.svg" TargetMode="External"/><Relationship Id="rId5" Type="http://schemas.openxmlformats.org/officeDocument/2006/relationships/image" Target="../media/image15.jpeg"/><Relationship Id="rId4" Type="http://schemas.openxmlformats.org/officeDocument/2006/relationships/hyperlink" Target="http://www.scienceprofonline.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www.scienceprofonline.org/virtual-micro-main-2.html" TargetMode="External"/><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hyperlink" Target="http://en.wikipedia.org/wiki/File:Penicillin_inhibition.svg" TargetMode="External"/><Relationship Id="rId5" Type="http://schemas.openxmlformats.org/officeDocument/2006/relationships/image" Target="../media/image17.png"/><Relationship Id="rId4" Type="http://schemas.openxmlformats.org/officeDocument/2006/relationships/hyperlink" Target="http://www.scienceprofonline.com/"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en.wikipedia.org/wiki/File:Beta-lactam_antibiotics_example_1.svg" TargetMode="External"/><Relationship Id="rId2" Type="http://schemas.openxmlformats.org/officeDocument/2006/relationships/image" Target="../media/image18.png"/><Relationship Id="rId1" Type="http://schemas.openxmlformats.org/officeDocument/2006/relationships/slideLayout" Target="../slideLayouts/slideLayout14.xml"/><Relationship Id="rId6" Type="http://schemas.openxmlformats.org/officeDocument/2006/relationships/hyperlink" Target="http://www.scienceprofonline.com/" TargetMode="External"/><Relationship Id="rId5" Type="http://schemas.openxmlformats.org/officeDocument/2006/relationships/hyperlink" Target="http://www.scienceprofonline.org/virtual-micro-main-2.html" TargetMode="External"/><Relationship Id="rId4" Type="http://schemas.openxmlformats.org/officeDocument/2006/relationships/hyperlink" Target="http://en.wikipedia.org/wiki/File:Lactamase_Application_V.1.svg"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hyperlink" Target="http://www.fda.gov/AnimalVeterinary/SafetyHealth/AntimicrobialResistance/ucm134359.htm" TargetMode="External"/><Relationship Id="rId7" Type="http://schemas.openxmlformats.org/officeDocument/2006/relationships/hyperlink" Target="http://en.wikipedia.org/wiki/File:Antibiotic_resistance.svg" TargetMode="External"/><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hyperlink" Target="http://www.scienceprofonline.com/" TargetMode="External"/><Relationship Id="rId5" Type="http://schemas.openxmlformats.org/officeDocument/2006/relationships/hyperlink" Target="http://www.scienceprofonline.com/virtual-micro-main.html" TargetMode="External"/><Relationship Id="rId4" Type="http://schemas.openxmlformats.org/officeDocument/2006/relationships/hyperlink" Target="http://www.youtube.com/watch?v=qBdYnRhdWcQ"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21.jpeg"/><Relationship Id="rId13" Type="http://schemas.openxmlformats.org/officeDocument/2006/relationships/hyperlink" Target="http://www.scienceprofonline.org/microbiology/mannitol-salt-bacterial-growth-medium-MSA.html" TargetMode="External"/><Relationship Id="rId3" Type="http://schemas.openxmlformats.org/officeDocument/2006/relationships/hyperlink" Target="http://www.scienceprofonline.com/microbiology/bacterial-cell-wall-structure-gram-positive-negative.html" TargetMode="External"/><Relationship Id="rId7" Type="http://schemas.openxmlformats.org/officeDocument/2006/relationships/hyperlink" Target="http://www.scienceprofonline.com/microbiology/gram-stain-test-for-gram-positive-gram-negative-bacteria-id.html" TargetMode="External"/><Relationship Id="rId12" Type="http://schemas.openxmlformats.org/officeDocument/2006/relationships/hyperlink" Target="http://www.scienceprofonline.org/microbiology/gram-stain-test-for-gram-positive-gram-negative-bacteria-id.html" TargetMode="External"/><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hyperlink" Target="http://phil.cdc.gov/phil/home.asp" TargetMode="External"/><Relationship Id="rId11" Type="http://schemas.openxmlformats.org/officeDocument/2006/relationships/hyperlink" Target="http://www.scienceprofonline.com/" TargetMode="External"/><Relationship Id="rId5" Type="http://schemas.openxmlformats.org/officeDocument/2006/relationships/image" Target="../media/image20.jpeg"/><Relationship Id="rId10" Type="http://schemas.openxmlformats.org/officeDocument/2006/relationships/hyperlink" Target="http://www.scienceprofonline.org/virtual-micro-main-2.html" TargetMode="External"/><Relationship Id="rId4" Type="http://schemas.openxmlformats.org/officeDocument/2006/relationships/hyperlink" Target="http://www.scienceprofonline.org/microbiology/what-are-normal-flora-resident-transient-opportunistic.html" TargetMode="External"/><Relationship Id="rId9" Type="http://schemas.openxmlformats.org/officeDocument/2006/relationships/image" Target="../media/image22.jpeg"/></Relationships>
</file>

<file path=ppt/slides/_rels/slide15.xml.rels><?xml version="1.0" encoding="UTF-8" standalone="yes"?>
<Relationships xmlns="http://schemas.openxmlformats.org/package/2006/relationships"><Relationship Id="rId8" Type="http://schemas.openxmlformats.org/officeDocument/2006/relationships/image" Target="../media/image23.jpeg"/><Relationship Id="rId13" Type="http://schemas.openxmlformats.org/officeDocument/2006/relationships/hyperlink" Target="http://en.wikipedia.org/wiki/File:E_coli_at_10000x,_original.jpg" TargetMode="External"/><Relationship Id="rId3" Type="http://schemas.openxmlformats.org/officeDocument/2006/relationships/hyperlink" Target="http://www.scienceprofonline.org/microbiology/gram-negative-bacteria-cell-wall.html" TargetMode="External"/><Relationship Id="rId7" Type="http://schemas.openxmlformats.org/officeDocument/2006/relationships/image" Target="../media/image5.jpg"/><Relationship Id="rId12" Type="http://schemas.openxmlformats.org/officeDocument/2006/relationships/hyperlink" Target="http://en.wikipedia.org/wiki/File:E._coli_fimbriae.png" TargetMode="External"/><Relationship Id="rId17" Type="http://schemas.openxmlformats.org/officeDocument/2006/relationships/hyperlink" Target="http://www.scienceprofonline.org/microbiology/macconkeys-agar-mac-differential-selective-bacterial-growth-medium.html" TargetMode="External"/><Relationship Id="rId2" Type="http://schemas.openxmlformats.org/officeDocument/2006/relationships/notesSlide" Target="../notesSlides/notesSlide11.xml"/><Relationship Id="rId16" Type="http://schemas.openxmlformats.org/officeDocument/2006/relationships/hyperlink" Target="http://www.scienceprofonline.org/microbiology/gram-stain-test-for-gram-positive-gram-negative-bacteria-id.html" TargetMode="External"/><Relationship Id="rId1" Type="http://schemas.openxmlformats.org/officeDocument/2006/relationships/slideLayout" Target="../slideLayouts/slideLayout12.xml"/><Relationship Id="rId6" Type="http://schemas.openxmlformats.org/officeDocument/2006/relationships/hyperlink" Target="http://www.scienceprofonline.com/" TargetMode="External"/><Relationship Id="rId11" Type="http://schemas.openxmlformats.org/officeDocument/2006/relationships/hyperlink" Target="http://www.scienceprofonline.com/microbiology/macconkeys-agar-mac-differential-selective-bacterial-growth-medium.html" TargetMode="External"/><Relationship Id="rId5" Type="http://schemas.openxmlformats.org/officeDocument/2006/relationships/hyperlink" Target="http://www.scienceprofonline.org/virtual-micro-main-2.html" TargetMode="External"/><Relationship Id="rId15" Type="http://schemas.openxmlformats.org/officeDocument/2006/relationships/image" Target="../media/image26.jpeg"/><Relationship Id="rId10" Type="http://schemas.openxmlformats.org/officeDocument/2006/relationships/image" Target="../media/image25.jpeg"/><Relationship Id="rId4" Type="http://schemas.openxmlformats.org/officeDocument/2006/relationships/hyperlink" Target="http://www.scienceprofonline.com/microbiology/what-are-bacterial-fimbriae.html" TargetMode="External"/><Relationship Id="rId9" Type="http://schemas.openxmlformats.org/officeDocument/2006/relationships/image" Target="../media/image24.jpeg"/><Relationship Id="rId14" Type="http://schemas.openxmlformats.org/officeDocument/2006/relationships/hyperlink" Target="http://www.scienceprofonline.com/microbiology/gram-stain-test-for-gram-positive-gram-negative-bacteria-id.html" TargetMode="External"/></Relationships>
</file>

<file path=ppt/slides/_rels/slide16.xml.rels><?xml version="1.0" encoding="UTF-8" standalone="yes"?>
<Relationships xmlns="http://schemas.openxmlformats.org/package/2006/relationships"><Relationship Id="rId8" Type="http://schemas.openxmlformats.org/officeDocument/2006/relationships/hyperlink" Target="http://en.wikipedia.org/wiki/File:Gram_negative_cell_wall.svg" TargetMode="External"/><Relationship Id="rId3" Type="http://schemas.openxmlformats.org/officeDocument/2006/relationships/hyperlink" Target="http://www.cellsalive.com/cells/bactcell.htm" TargetMode="External"/><Relationship Id="rId7" Type="http://schemas.openxmlformats.org/officeDocument/2006/relationships/hyperlink" Target="http://en.wikipedia.org/wiki/File:Gram-positive_cellwall-schematic.png" TargetMode="External"/><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7.jpeg"/><Relationship Id="rId5" Type="http://schemas.openxmlformats.org/officeDocument/2006/relationships/hyperlink" Target="http://www.scienceprofonline.com/" TargetMode="External"/><Relationship Id="rId4" Type="http://schemas.openxmlformats.org/officeDocument/2006/relationships/hyperlink" Target="http://www.scienceprofonline.com/virtual-micro-main.html" TargetMode="External"/><Relationship Id="rId9" Type="http://schemas.openxmlformats.org/officeDocument/2006/relationships/image" Target="../media/image8.jpeg"/></Relationships>
</file>

<file path=ppt/slides/_rels/slide17.xml.rels><?xml version="1.0" encoding="UTF-8" standalone="yes"?>
<Relationships xmlns="http://schemas.openxmlformats.org/package/2006/relationships"><Relationship Id="rId3" Type="http://schemas.openxmlformats.org/officeDocument/2006/relationships/hyperlink" Target="http://www.scienceprofonline.org/microbiology/differential-stains-identifying-bacteria-gram-acid-fast-endospore.html" TargetMode="External"/><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hyperlink" Target="http://www.scienceprofonline.com/" TargetMode="External"/><Relationship Id="rId5" Type="http://schemas.openxmlformats.org/officeDocument/2006/relationships/hyperlink" Target="http://www.scienceprofonline.com/virtual-micro-main-2.html" TargetMode="External"/><Relationship Id="rId4" Type="http://schemas.openxmlformats.org/officeDocument/2006/relationships/image" Target="../media/image27.jpg"/></Relationships>
</file>

<file path=ppt/slides/_rels/slide18.xml.rels><?xml version="1.0" encoding="UTF-8" standalone="yes"?>
<Relationships xmlns="http://schemas.openxmlformats.org/package/2006/relationships"><Relationship Id="rId8" Type="http://schemas.openxmlformats.org/officeDocument/2006/relationships/hyperlink" Target="http://www.scienceprofonline.com/virtual-micro-main-2.html" TargetMode="External"/><Relationship Id="rId3" Type="http://schemas.openxmlformats.org/officeDocument/2006/relationships/hyperlink" Target="http://www.scienceprofonline.com/microbiology/gram-stain-test-for-gram-positive-gram-negative-bacteria-id.html" TargetMode="External"/><Relationship Id="rId7" Type="http://schemas.openxmlformats.org/officeDocument/2006/relationships/image" Target="../media/image28.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www.scienceprofonline.com/microbiology/bacterial-cell-wall-structure-gram-positive-negative.html" TargetMode="External"/><Relationship Id="rId5" Type="http://schemas.openxmlformats.org/officeDocument/2006/relationships/hyperlink" Target="http://www.scienceprofonline.org/microbiology/gram-negative-bacteria-cell-wall.html" TargetMode="External"/><Relationship Id="rId4" Type="http://schemas.openxmlformats.org/officeDocument/2006/relationships/hyperlink" Target="http://www.scienceprofonline.org/microbiology/gram-positive-bacteria-cell-wall.html" TargetMode="External"/><Relationship Id="rId9" Type="http://schemas.openxmlformats.org/officeDocument/2006/relationships/hyperlink" Target="http://www.scienceprofonline.com/"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http://www.scienceprofonline.com/virtual-micro-main-2.html" TargetMode="External"/><Relationship Id="rId3" Type="http://schemas.openxmlformats.org/officeDocument/2006/relationships/image" Target="../media/image22.jpeg"/><Relationship Id="rId7" Type="http://schemas.openxmlformats.org/officeDocument/2006/relationships/image" Target="../media/image31.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www.scienceprofonline.org/science-image-libr/sci-image-libr-gram-stain.html" TargetMode="External"/><Relationship Id="rId5" Type="http://schemas.openxmlformats.org/officeDocument/2006/relationships/image" Target="../media/image30.jpeg"/><Relationship Id="rId4" Type="http://schemas.openxmlformats.org/officeDocument/2006/relationships/image" Target="../media/image29.jpeg"/><Relationship Id="rId9" Type="http://schemas.openxmlformats.org/officeDocument/2006/relationships/hyperlink" Target="http://www.scienceprofonline.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www.scienceprofonline.com/virtual-micro-main-2.html" TargetMode="External"/><Relationship Id="rId7"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hyperlink" Target="http://en.wikipedia.org/wiki/File:Mureine.svg" TargetMode="External"/><Relationship Id="rId4" Type="http://schemas.openxmlformats.org/officeDocument/2006/relationships/hyperlink" Target="http://www.scienceprofonline.com/"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youtu.be/EdGnGKObzcI" TargetMode="External"/><Relationship Id="rId7" Type="http://schemas.openxmlformats.org/officeDocument/2006/relationships/hyperlink" Target="http://www.scienceprofonline.com/microbiology/bacterial-cell-wall-structure-gram-positive-negative.html" TargetMode="External"/><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image" Target="../media/image28.jpeg"/><Relationship Id="rId5" Type="http://schemas.openxmlformats.org/officeDocument/2006/relationships/hyperlink" Target="http://www.scienceprofonline.com/" TargetMode="External"/><Relationship Id="rId4" Type="http://schemas.openxmlformats.org/officeDocument/2006/relationships/hyperlink" Target="http://www.scienceprofonline.com/virtual-micro-main.html" TargetMode="External"/></Relationships>
</file>

<file path=ppt/slides/_rels/slide21.xml.rels><?xml version="1.0" encoding="UTF-8" standalone="yes"?>
<Relationships xmlns="http://schemas.openxmlformats.org/package/2006/relationships"><Relationship Id="rId8" Type="http://schemas.openxmlformats.org/officeDocument/2006/relationships/hyperlink" Target="http://www.scienceprofonline.com/virtual-micro-main-2.html" TargetMode="External"/><Relationship Id="rId3" Type="http://schemas.openxmlformats.org/officeDocument/2006/relationships/notesSlide" Target="../notesSlides/notesSlide17.xml"/><Relationship Id="rId7" Type="http://schemas.openxmlformats.org/officeDocument/2006/relationships/image" Target="../media/image6.jp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hyperlink" Target="http://www.scienceprofonline.com/microbiology/acid-fast-ziehel-neelsen-bacteria-stain-identify-mycobacteria-nocardia.html" TargetMode="External"/><Relationship Id="rId9" Type="http://schemas.openxmlformats.org/officeDocument/2006/relationships/hyperlink" Target="http://www.scienceprofonline.com/"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en.wikipedia.org/wiki/File:Mycobacterial_cell_wall_diagram.png"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www.scienceprofonline.com/" TargetMode="External"/><Relationship Id="rId5" Type="http://schemas.openxmlformats.org/officeDocument/2006/relationships/hyperlink" Target="http://www.scienceprofonline.org/virtual-micro-main-2.html" TargetMode="External"/><Relationship Id="rId4" Type="http://schemas.openxmlformats.org/officeDocument/2006/relationships/image" Target="../media/image32.jpeg"/></Relationships>
</file>

<file path=ppt/slides/_rels/slide23.xml.rels><?xml version="1.0" encoding="UTF-8" standalone="yes"?>
<Relationships xmlns="http://schemas.openxmlformats.org/package/2006/relationships"><Relationship Id="rId3" Type="http://schemas.openxmlformats.org/officeDocument/2006/relationships/hyperlink" Target="http://www.scienceprofonline.com/microbiology/acid-fast-ziehel-neelsen-bacteria-stain-identify-mycobacteria-nocardia.html"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www.scienceprofonline.com/" TargetMode="External"/><Relationship Id="rId5" Type="http://schemas.openxmlformats.org/officeDocument/2006/relationships/hyperlink" Target="http://www.scienceprofonline.com/virtual-micro-main-2.html" TargetMode="External"/><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hyperlink" Target="http://www.scienceprofonline.com/"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www.scienceprofonline.com/virtual-micro-main-2.html" TargetMode="External"/><Relationship Id="rId5" Type="http://schemas.openxmlformats.org/officeDocument/2006/relationships/hyperlink" Target="http://www.scienceprofonline.org/science-image-libr/sci-image-libr-acid-fast-stain.html" TargetMode="External"/><Relationship Id="rId4" Type="http://schemas.openxmlformats.org/officeDocument/2006/relationships/image" Target="../media/image34.jpeg"/></Relationships>
</file>

<file path=ppt/slides/_rels/slide25.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hyperlink" Target="http://phil.cdc.gov/phil/home.asp" TargetMode="External"/><Relationship Id="rId7" Type="http://schemas.openxmlformats.org/officeDocument/2006/relationships/image" Target="../media/image36.jpeg"/><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image" Target="../media/image35.jpeg"/><Relationship Id="rId5" Type="http://schemas.openxmlformats.org/officeDocument/2006/relationships/hyperlink" Target="http://www.scienceprofonline.com/microbiology/acid-fast-ziehel-neelsen-bacteria-stain-identify-mycobacteria-nocardia.html" TargetMode="External"/><Relationship Id="rId10" Type="http://schemas.openxmlformats.org/officeDocument/2006/relationships/hyperlink" Target="http://www.scienceprofonline.com/" TargetMode="External"/><Relationship Id="rId4" Type="http://schemas.openxmlformats.org/officeDocument/2006/relationships/hyperlink" Target="http://en.wikipedia.org/wiki/File:Leprosy.jpg" TargetMode="External"/><Relationship Id="rId9" Type="http://schemas.openxmlformats.org/officeDocument/2006/relationships/hyperlink" Target="http://www.scienceprofonline.com/virtual-micro-main.html"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youtu.be/tfnpezgBSiI" TargetMode="External"/><Relationship Id="rId2" Type="http://schemas.openxmlformats.org/officeDocument/2006/relationships/notesSlide" Target="../notesSlides/notesSlide22.xml"/><Relationship Id="rId1" Type="http://schemas.openxmlformats.org/officeDocument/2006/relationships/slideLayout" Target="../slideLayouts/slideLayout12.xml"/><Relationship Id="rId6" Type="http://schemas.openxmlformats.org/officeDocument/2006/relationships/image" Target="../media/image33.png"/><Relationship Id="rId5" Type="http://schemas.openxmlformats.org/officeDocument/2006/relationships/hyperlink" Target="http://www.scienceprofonline.com/" TargetMode="External"/><Relationship Id="rId4" Type="http://schemas.openxmlformats.org/officeDocument/2006/relationships/hyperlink" Target="http://www.scienceprofonline.com/virtual-micro-main.html" TargetMode="External"/></Relationships>
</file>

<file path=ppt/slides/_rels/slide27.xml.rels><?xml version="1.0" encoding="UTF-8" standalone="yes"?>
<Relationships xmlns="http://schemas.openxmlformats.org/package/2006/relationships"><Relationship Id="rId8" Type="http://schemas.openxmlformats.org/officeDocument/2006/relationships/hyperlink" Target="http://www.scienceprofonline.com/virtual-micro-main-2.html" TargetMode="External"/><Relationship Id="rId3" Type="http://schemas.openxmlformats.org/officeDocument/2006/relationships/hyperlink" Target="http://www.scienceprofonline.com/microbiology/bacterial-cell-wall-structure-gram-positive-negative.html" TargetMode="External"/><Relationship Id="rId7" Type="http://schemas.openxmlformats.org/officeDocument/2006/relationships/image" Target="../media/image6.jp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hyperlink" Target="http://www.scienceprofonline.com/microbiology/acid-fast-ziehel-neelsen-bacteria-stain-identify-mycobacteria-nocardia.html" TargetMode="External"/><Relationship Id="rId9" Type="http://schemas.openxmlformats.org/officeDocument/2006/relationships/hyperlink" Target="http://www.scienceprofonline.com/" TargetMode="External"/></Relationships>
</file>

<file path=ppt/slides/_rels/slide28.xml.rels><?xml version="1.0" encoding="UTF-8" standalone="yes"?>
<Relationships xmlns="http://schemas.openxmlformats.org/package/2006/relationships"><Relationship Id="rId8" Type="http://schemas.openxmlformats.org/officeDocument/2006/relationships/hyperlink" Target="http://www.scienceprofonline.com/" TargetMode="External"/><Relationship Id="rId3" Type="http://schemas.openxmlformats.org/officeDocument/2006/relationships/image" Target="../media/image38.jpeg"/><Relationship Id="rId7" Type="http://schemas.openxmlformats.org/officeDocument/2006/relationships/hyperlink" Target="http://www.scienceprofonline.com/virtual-micro-main-2.html"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http://hospitalacquiredpneumonia.net/pneumonia-x-ray.html" TargetMode="External"/><Relationship Id="rId11" Type="http://schemas.openxmlformats.org/officeDocument/2006/relationships/image" Target="../media/image41.jpeg"/><Relationship Id="rId5" Type="http://schemas.openxmlformats.org/officeDocument/2006/relationships/hyperlink" Target="http://www.gibraltarlabsinc.com/gibraltarblog/wp-content/uploads/2011/06/Mycoplasma2.jpg" TargetMode="External"/><Relationship Id="rId10" Type="http://schemas.openxmlformats.org/officeDocument/2006/relationships/image" Target="../media/image40.jpeg"/><Relationship Id="rId4" Type="http://schemas.openxmlformats.org/officeDocument/2006/relationships/hyperlink" Target="http://microbewiki.kenyon.edu/index.php/File:M_pneumoniae.jpg" TargetMode="External"/><Relationship Id="rId9" Type="http://schemas.openxmlformats.org/officeDocument/2006/relationships/image" Target="../media/image39.jpeg"/></Relationships>
</file>

<file path=ppt/slides/_rels/slide29.xml.rels><?xml version="1.0" encoding="UTF-8" standalone="yes"?>
<Relationships xmlns="http://schemas.openxmlformats.org/package/2006/relationships"><Relationship Id="rId8" Type="http://schemas.openxmlformats.org/officeDocument/2006/relationships/hyperlink" Target="http://youtu.be/tfnpezgBSiI" TargetMode="External"/><Relationship Id="rId3" Type="http://schemas.openxmlformats.org/officeDocument/2006/relationships/hyperlink" Target="http://www.scienceprofonline.org/vmc/vmc-lab/vmc-laboratory-differential-staining-bacteria.html" TargetMode="External"/><Relationship Id="rId7" Type="http://schemas.openxmlformats.org/officeDocument/2006/relationships/hyperlink" Target="http://youtu.be/EdGnGKObzcI" TargetMode="External"/><Relationship Id="rId12" Type="http://schemas.openxmlformats.org/officeDocument/2006/relationships/hyperlink" Target="http://www.scienceprofonline.org/virtual-micro-main-2.html"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http://archive.microbelibrary.org/microbelibrary/files/ccImages/Articleimages/shoeb/ziehl-neelsen.html" TargetMode="External"/><Relationship Id="rId11" Type="http://schemas.openxmlformats.org/officeDocument/2006/relationships/image" Target="../media/image42.wmf"/><Relationship Id="rId5" Type="http://schemas.openxmlformats.org/officeDocument/2006/relationships/hyperlink" Target="http://archive.microbelibrary.org/microbelibrary/files/ccImages/Articleimages/keen/Gramstainkeen.htm" TargetMode="External"/><Relationship Id="rId10" Type="http://schemas.openxmlformats.org/officeDocument/2006/relationships/hyperlink" Target="http://onlinelibrary.wiley.com/doi/10.1111/j.1440-1843.2010.01738.x/full" TargetMode="External"/><Relationship Id="rId4" Type="http://schemas.openxmlformats.org/officeDocument/2006/relationships/hyperlink" Target="http://www.scienceprofonline.com/" TargetMode="External"/><Relationship Id="rId9" Type="http://schemas.openxmlformats.org/officeDocument/2006/relationships/hyperlink" Target="http://youtu.be/JALU1gxM2hI"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http://www.scienceprofonline.com/" TargetMode="External"/><Relationship Id="rId3" Type="http://schemas.openxmlformats.org/officeDocument/2006/relationships/hyperlink" Target="http://www.scienceprofonline.com/microbiology/bacterial-cell-wall-structure-gram-positive-negative.html" TargetMode="External"/><Relationship Id="rId7" Type="http://schemas.openxmlformats.org/officeDocument/2006/relationships/hyperlink" Target="http://www.scienceprofonline.com/virtual-micro-main-2.html" TargetMode="Externa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hyperlink" Target="http://www.scienceprofonline.org/virtual-micro-main-2.html" TargetMode="External"/><Relationship Id="rId7" Type="http://schemas.openxmlformats.org/officeDocument/2006/relationships/image" Target="../media/image43.jpe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hyperlink" Target="http://commons.wikimedia.org/wiki/File:Average_prokaryote_cell-_unlabled.svg" TargetMode="External"/><Relationship Id="rId5" Type="http://schemas.openxmlformats.org/officeDocument/2006/relationships/hyperlink" Target="http://www.giantmicrobes.com/us/products/salmonella.html" TargetMode="External"/><Relationship Id="rId4" Type="http://schemas.openxmlformats.org/officeDocument/2006/relationships/hyperlink" Target="http://www.scienceprofonline.com/" TargetMode="External"/><Relationship Id="rId9" Type="http://schemas.openxmlformats.org/officeDocument/2006/relationships/image" Target="../media/image45.png"/></Relationships>
</file>

<file path=ppt/slides/_rels/slide4.xml.rels><?xml version="1.0" encoding="UTF-8" standalone="yes"?>
<Relationships xmlns="http://schemas.openxmlformats.org/package/2006/relationships"><Relationship Id="rId3" Type="http://schemas.openxmlformats.org/officeDocument/2006/relationships/hyperlink" Target="http://en.wikipedia.org/wiki/File:Mureine.svg"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hyperlink" Target="http://www.scienceprofonline.com/" TargetMode="External"/><Relationship Id="rId5" Type="http://schemas.openxmlformats.org/officeDocument/2006/relationships/hyperlink" Target="http://www.scienceprofonline.com/virtual-micro-main-2.html" TargetMode="Externa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hyperlink" Target="http://www.scienceprofonline.org/microbiology/gram-positive-bacteria-cell-wall.html" TargetMode="External"/><Relationship Id="rId7" Type="http://schemas.openxmlformats.org/officeDocument/2006/relationships/hyperlink" Target="http://www.scienceprofonline.com/"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hyperlink" Target="http://www.scienceprofonline.com/virtual-micro-main-2.html" TargetMode="External"/><Relationship Id="rId5" Type="http://schemas.openxmlformats.org/officeDocument/2006/relationships/hyperlink" Target="http://en.wikipedia.org/wiki/File:Gram-positive_cellwall-schematic.png" TargetMode="Externa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hyperlink" Target="http://www.scienceprofonline.org/microbiology/gram-negative-bacteria-cell-wall.html" TargetMode="External"/><Relationship Id="rId7" Type="http://schemas.openxmlformats.org/officeDocument/2006/relationships/hyperlink" Target="http://www.scienceprofonline.com/"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hyperlink" Target="http://www.scienceprofonline.com/virtual-micro-main-2.html" TargetMode="External"/><Relationship Id="rId5" Type="http://schemas.openxmlformats.org/officeDocument/2006/relationships/image" Target="../media/image8.jpeg"/><Relationship Id="rId4" Type="http://schemas.openxmlformats.org/officeDocument/2006/relationships/hyperlink" Target="http://en.wikipedia.org/wiki/File:Gram_negative_cell_wall.svg"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www.scienceprofonline.com/microbiology/bacterial-cell-wall-structure-gram-positive-negative.html" TargetMode="External"/><Relationship Id="rId7" Type="http://schemas.openxmlformats.org/officeDocument/2006/relationships/hyperlink" Target="http://www.scienceprofonline.com/" TargetMode="External"/><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hyperlink" Target="http://www.scienceprofonline.com/virtual-micro-main-2.html" TargetMode="Externa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hyperlink" Target="http://www.scienceprofonline.com/"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hyperlink" Target="http://www.scienceprofonline.com/virtual-micro-main-2.html" TargetMode="External"/><Relationship Id="rId5" Type="http://schemas.openxmlformats.org/officeDocument/2006/relationships/hyperlink" Target="http://www.scienceprofonline.org/microbiology/gram-negative-bacteria-cell-wall.html" TargetMode="External"/><Relationship Id="rId4" Type="http://schemas.openxmlformats.org/officeDocument/2006/relationships/hyperlink" Target="http://en.wikipedia.org/wiki/File:LPS.svg"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www.scienceprofonline.com/" TargetMode="External"/><Relationship Id="rId2" Type="http://schemas.openxmlformats.org/officeDocument/2006/relationships/hyperlink" Target="http://www.scienceprofonline.org/virtual-micro-main-2.html" TargetMode="External"/><Relationship Id="rId1" Type="http://schemas.openxmlformats.org/officeDocument/2006/relationships/slideLayout" Target="../slideLayouts/slideLayout14.xml"/><Relationship Id="rId6" Type="http://schemas.openxmlformats.org/officeDocument/2006/relationships/image" Target="../media/image13.jpeg"/><Relationship Id="rId5" Type="http://schemas.openxmlformats.org/officeDocument/2006/relationships/hyperlink" Target="http://botit.botany.wisc.edu/toms_fungi/nov2003.html" TargetMode="External"/><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descr="ScienceProfOnline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175" y="152400"/>
            <a:ext cx="230505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p:cNvSpPr>
            <a:spLocks noChangeArrowheads="1"/>
          </p:cNvSpPr>
          <p:nvPr/>
        </p:nvSpPr>
        <p:spPr bwMode="auto">
          <a:xfrm>
            <a:off x="2743200" y="228600"/>
            <a:ext cx="6234113" cy="1295400"/>
          </a:xfrm>
          <a:prstGeom prst="rect">
            <a:avLst/>
          </a:prstGeom>
          <a:noFill/>
          <a:ln w="76200" cmpd="tri">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2800" b="1">
                <a:solidFill>
                  <a:schemeClr val="tx2"/>
                </a:solidFill>
                <a:latin typeface="Comic Sans MS" pitchFamily="66" charset="0"/>
              </a:rPr>
              <a:t>About </a:t>
            </a:r>
            <a:r>
              <a:rPr lang="en-US" sz="2800" b="1">
                <a:solidFill>
                  <a:schemeClr val="tx2"/>
                </a:solidFill>
                <a:latin typeface="Comic Sans MS" pitchFamily="66" charset="0"/>
                <a:hlinkClick r:id="rId4"/>
              </a:rPr>
              <a:t>Science Prof Online</a:t>
            </a:r>
            <a:r>
              <a:rPr lang="en-US" sz="2800" b="1">
                <a:solidFill>
                  <a:schemeClr val="tx2"/>
                </a:solidFill>
                <a:latin typeface="Comic Sans MS" pitchFamily="66" charset="0"/>
              </a:rPr>
              <a:t> </a:t>
            </a:r>
          </a:p>
          <a:p>
            <a:pPr algn="ctr"/>
            <a:r>
              <a:rPr lang="en-US" sz="2800" b="1">
                <a:solidFill>
                  <a:schemeClr val="tx2"/>
                </a:solidFill>
                <a:latin typeface="Comic Sans MS" pitchFamily="66" charset="0"/>
              </a:rPr>
              <a:t>PowerPoint Resources</a:t>
            </a:r>
          </a:p>
        </p:txBody>
      </p:sp>
      <p:sp>
        <p:nvSpPr>
          <p:cNvPr id="2052" name="Rectangle 3"/>
          <p:cNvSpPr>
            <a:spLocks noChangeArrowheads="1"/>
          </p:cNvSpPr>
          <p:nvPr/>
        </p:nvSpPr>
        <p:spPr bwMode="auto">
          <a:xfrm>
            <a:off x="107950" y="1744663"/>
            <a:ext cx="9036050" cy="3581400"/>
          </a:xfrm>
          <a:prstGeom prst="rect">
            <a:avLst/>
          </a:prstGeom>
          <a:noFill/>
          <a:ln w="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80000"/>
              </a:lnSpc>
              <a:spcBef>
                <a:spcPct val="20000"/>
              </a:spcBef>
              <a:spcAft>
                <a:spcPts val="100"/>
              </a:spcAft>
              <a:buFontTx/>
              <a:buChar char="•"/>
            </a:pPr>
            <a:r>
              <a:rPr lang="en-US" sz="1400" dirty="0">
                <a:latin typeface="Comic Sans MS" pitchFamily="66" charset="0"/>
              </a:rPr>
              <a:t> </a:t>
            </a:r>
            <a:r>
              <a:rPr lang="en-US" sz="1200" dirty="0">
                <a:latin typeface="Comic Sans MS" pitchFamily="66" charset="0"/>
              </a:rPr>
              <a:t>Science Prof Online (SPO) is a free science education website that provides fully-developed Virtual Science Classrooms,  science-related </a:t>
            </a:r>
            <a:r>
              <a:rPr lang="en-US" sz="1200" dirty="0" err="1">
                <a:latin typeface="Comic Sans MS" pitchFamily="66" charset="0"/>
              </a:rPr>
              <a:t>PowerPoints</a:t>
            </a:r>
            <a:r>
              <a:rPr lang="en-US" sz="1200" dirty="0">
                <a:latin typeface="Comic Sans MS" pitchFamily="66" charset="0"/>
              </a:rPr>
              <a:t>, articles and images. The site is designed to be a helpful resource for students, educators, and anyone interested in learning about science. </a:t>
            </a:r>
          </a:p>
          <a:p>
            <a:pPr>
              <a:lnSpc>
                <a:spcPct val="80000"/>
              </a:lnSpc>
              <a:spcBef>
                <a:spcPct val="20000"/>
              </a:spcBef>
              <a:spcAft>
                <a:spcPts val="100"/>
              </a:spcAft>
              <a:buFontTx/>
              <a:buChar char="•"/>
            </a:pPr>
            <a:endParaRPr lang="en-US" sz="1200" dirty="0">
              <a:latin typeface="Comic Sans MS" pitchFamily="66" charset="0"/>
            </a:endParaRPr>
          </a:p>
          <a:p>
            <a:pPr>
              <a:lnSpc>
                <a:spcPct val="80000"/>
              </a:lnSpc>
              <a:spcBef>
                <a:spcPct val="20000"/>
              </a:spcBef>
              <a:spcAft>
                <a:spcPts val="100"/>
              </a:spcAft>
              <a:buFontTx/>
              <a:buChar char="•"/>
            </a:pPr>
            <a:r>
              <a:rPr lang="en-US" sz="1200" dirty="0">
                <a:latin typeface="Comic Sans MS" pitchFamily="66" charset="0"/>
              </a:rPr>
              <a:t> The SPO Virtual Classrooms offer many educational resources, including practice test questions, review questions, lecture </a:t>
            </a:r>
            <a:r>
              <a:rPr lang="en-US" sz="1200" dirty="0" err="1">
                <a:latin typeface="Comic Sans MS" pitchFamily="66" charset="0"/>
              </a:rPr>
              <a:t>PowerPoints</a:t>
            </a:r>
            <a:r>
              <a:rPr lang="en-US" sz="1200" dirty="0">
                <a:latin typeface="Comic Sans MS" pitchFamily="66" charset="0"/>
              </a:rPr>
              <a:t>, video tutorials, sample assignments and course syllabi. New materials are continually being developed, so check back frequently, or follow us on Facebook (Science Prof Online) or Twitter (</a:t>
            </a:r>
            <a:r>
              <a:rPr lang="en-US" sz="1200" dirty="0" err="1">
                <a:latin typeface="Comic Sans MS" pitchFamily="66" charset="0"/>
              </a:rPr>
              <a:t>ScienceProfSPO</a:t>
            </a:r>
            <a:r>
              <a:rPr lang="en-US" sz="1200" dirty="0">
                <a:latin typeface="Comic Sans MS" pitchFamily="66" charset="0"/>
              </a:rPr>
              <a:t>) for updates.</a:t>
            </a:r>
          </a:p>
          <a:p>
            <a:pPr>
              <a:lnSpc>
                <a:spcPct val="80000"/>
              </a:lnSpc>
              <a:spcBef>
                <a:spcPct val="20000"/>
              </a:spcBef>
              <a:spcAft>
                <a:spcPts val="100"/>
              </a:spcAft>
              <a:buFontTx/>
              <a:buChar char="•"/>
            </a:pPr>
            <a:endParaRPr lang="en-US" sz="1200" dirty="0">
              <a:latin typeface="Comic Sans MS" pitchFamily="66" charset="0"/>
            </a:endParaRPr>
          </a:p>
          <a:p>
            <a:pPr>
              <a:lnSpc>
                <a:spcPct val="80000"/>
              </a:lnSpc>
              <a:spcBef>
                <a:spcPct val="20000"/>
              </a:spcBef>
              <a:spcAft>
                <a:spcPts val="100"/>
              </a:spcAft>
              <a:buFontTx/>
              <a:buChar char="•"/>
            </a:pPr>
            <a:r>
              <a:rPr lang="en-US" sz="1200" dirty="0">
                <a:latin typeface="Comic Sans MS" pitchFamily="66" charset="0"/>
              </a:rPr>
              <a:t> Many SPO </a:t>
            </a:r>
            <a:r>
              <a:rPr lang="en-US" sz="1200" dirty="0" err="1">
                <a:latin typeface="Comic Sans MS" pitchFamily="66" charset="0"/>
              </a:rPr>
              <a:t>PowerPoints</a:t>
            </a:r>
            <a:r>
              <a:rPr lang="en-US" sz="1200" dirty="0">
                <a:latin typeface="Comic Sans MS" pitchFamily="66" charset="0"/>
              </a:rPr>
              <a:t> are available in a variety of formats, such as fully editable PowerPoint files, as well as </a:t>
            </a:r>
            <a:r>
              <a:rPr lang="en-US" sz="1200" dirty="0" err="1">
                <a:latin typeface="Comic Sans MS" pitchFamily="66" charset="0"/>
              </a:rPr>
              <a:t>uneditable</a:t>
            </a:r>
            <a:r>
              <a:rPr lang="en-US" sz="1200" dirty="0">
                <a:latin typeface="Comic Sans MS" pitchFamily="66" charset="0"/>
              </a:rPr>
              <a:t> versions in smaller file sizes, such as PowerPoint Shows and Portable Document Format (.</a:t>
            </a:r>
            <a:r>
              <a:rPr lang="en-US" sz="1200" dirty="0" err="1">
                <a:latin typeface="Comic Sans MS" pitchFamily="66" charset="0"/>
              </a:rPr>
              <a:t>pdf</a:t>
            </a:r>
            <a:r>
              <a:rPr lang="en-US" sz="1200" dirty="0">
                <a:latin typeface="Comic Sans MS" pitchFamily="66" charset="0"/>
              </a:rPr>
              <a:t>), for ease of printing.</a:t>
            </a:r>
          </a:p>
          <a:p>
            <a:pPr>
              <a:lnSpc>
                <a:spcPct val="80000"/>
              </a:lnSpc>
              <a:spcBef>
                <a:spcPct val="20000"/>
              </a:spcBef>
              <a:spcAft>
                <a:spcPts val="100"/>
              </a:spcAft>
              <a:buFontTx/>
              <a:buChar char="•"/>
            </a:pPr>
            <a:endParaRPr lang="en-US" sz="1200" dirty="0">
              <a:latin typeface="Comic Sans MS" pitchFamily="66" charset="0"/>
            </a:endParaRPr>
          </a:p>
          <a:p>
            <a:pPr>
              <a:lnSpc>
                <a:spcPct val="80000"/>
              </a:lnSpc>
              <a:spcBef>
                <a:spcPct val="20000"/>
              </a:spcBef>
              <a:spcAft>
                <a:spcPts val="100"/>
              </a:spcAft>
              <a:buFontTx/>
              <a:buChar char="•"/>
            </a:pPr>
            <a:r>
              <a:rPr lang="en-US" sz="1200" dirty="0">
                <a:latin typeface="Comic Sans MS" pitchFamily="66" charset="0"/>
              </a:rPr>
              <a:t> Images used on this resource, and on the SPO website are, wherever possible, credited and linked to their source. Any words underlined and appearing in blue are links that can be clicked on for more information. </a:t>
            </a:r>
            <a:r>
              <a:rPr lang="en-US" sz="1200" dirty="0" err="1">
                <a:latin typeface="Comic Sans MS" pitchFamily="66" charset="0"/>
              </a:rPr>
              <a:t>PowerPoints</a:t>
            </a:r>
            <a:r>
              <a:rPr lang="en-US" sz="1200" dirty="0">
                <a:latin typeface="Comic Sans MS" pitchFamily="66" charset="0"/>
              </a:rPr>
              <a:t> must be viewed in </a:t>
            </a:r>
            <a:r>
              <a:rPr lang="en-US" sz="1200" i="1" dirty="0">
                <a:latin typeface="Comic Sans MS" pitchFamily="66" charset="0"/>
              </a:rPr>
              <a:t>slide show mode </a:t>
            </a:r>
            <a:r>
              <a:rPr lang="en-US" sz="1200" dirty="0">
                <a:latin typeface="Comic Sans MS" pitchFamily="66" charset="0"/>
              </a:rPr>
              <a:t>to use the hyperlinks directly.</a:t>
            </a:r>
          </a:p>
          <a:p>
            <a:pPr>
              <a:lnSpc>
                <a:spcPct val="80000"/>
              </a:lnSpc>
              <a:spcBef>
                <a:spcPct val="20000"/>
              </a:spcBef>
              <a:spcAft>
                <a:spcPts val="100"/>
              </a:spcAft>
            </a:pPr>
            <a:endParaRPr lang="en-US" sz="1200" dirty="0">
              <a:latin typeface="Comic Sans MS" pitchFamily="66" charset="0"/>
            </a:endParaRPr>
          </a:p>
          <a:p>
            <a:pPr>
              <a:lnSpc>
                <a:spcPct val="80000"/>
              </a:lnSpc>
              <a:spcBef>
                <a:spcPct val="20000"/>
              </a:spcBef>
              <a:spcAft>
                <a:spcPts val="100"/>
              </a:spcAft>
              <a:buFontTx/>
              <a:buChar char="•"/>
            </a:pPr>
            <a:r>
              <a:rPr lang="en-US" sz="1200" dirty="0">
                <a:latin typeface="Comic Sans MS" pitchFamily="66" charset="0"/>
              </a:rPr>
              <a:t> Several helpful links to fun and interactive learning tools are included throughout the PPT and on the Smart Links slide, near the end of each presentation. You must be in </a:t>
            </a:r>
            <a:r>
              <a:rPr lang="en-US" sz="1200" i="1" dirty="0">
                <a:latin typeface="Comic Sans MS" pitchFamily="66" charset="0"/>
              </a:rPr>
              <a:t>slide show mode </a:t>
            </a:r>
            <a:r>
              <a:rPr lang="en-US" sz="1200" dirty="0">
                <a:latin typeface="Comic Sans MS" pitchFamily="66" charset="0"/>
              </a:rPr>
              <a:t>to utilize hyperlinks and animations.</a:t>
            </a:r>
          </a:p>
          <a:p>
            <a:pPr>
              <a:lnSpc>
                <a:spcPct val="80000"/>
              </a:lnSpc>
              <a:spcBef>
                <a:spcPct val="20000"/>
              </a:spcBef>
              <a:spcAft>
                <a:spcPts val="100"/>
              </a:spcAft>
            </a:pPr>
            <a:r>
              <a:rPr lang="en-US" sz="1200" dirty="0">
                <a:latin typeface="Comic Sans MS" pitchFamily="66" charset="0"/>
              </a:rPr>
              <a:t>	</a:t>
            </a:r>
          </a:p>
          <a:p>
            <a:pPr>
              <a:lnSpc>
                <a:spcPct val="80000"/>
              </a:lnSpc>
              <a:spcBef>
                <a:spcPct val="20000"/>
              </a:spcBef>
              <a:spcAft>
                <a:spcPts val="100"/>
              </a:spcAft>
              <a:buFontTx/>
              <a:buChar char="•"/>
            </a:pPr>
            <a:r>
              <a:rPr lang="en-US" sz="1200" dirty="0">
                <a:latin typeface="Comic Sans MS" pitchFamily="66" charset="0"/>
              </a:rPr>
              <a:t>This digital resource is licensed under Creative Commons </a:t>
            </a:r>
            <a:r>
              <a:rPr lang="en-US" sz="1100" dirty="0">
                <a:latin typeface="Comic Sans MS" pitchFamily="66" charset="0"/>
              </a:rPr>
              <a:t>Attribution-</a:t>
            </a:r>
            <a:r>
              <a:rPr lang="en-US" sz="1100" dirty="0" err="1">
                <a:latin typeface="Comic Sans MS" pitchFamily="66" charset="0"/>
              </a:rPr>
              <a:t>ShareAlike</a:t>
            </a:r>
            <a:r>
              <a:rPr lang="en-US" sz="1100" dirty="0">
                <a:latin typeface="Comic Sans MS" pitchFamily="66" charset="0"/>
              </a:rPr>
              <a:t> 3.0:</a:t>
            </a:r>
          </a:p>
          <a:p>
            <a:pPr>
              <a:lnSpc>
                <a:spcPct val="80000"/>
              </a:lnSpc>
              <a:spcBef>
                <a:spcPct val="20000"/>
              </a:spcBef>
              <a:spcAft>
                <a:spcPts val="100"/>
              </a:spcAft>
            </a:pPr>
            <a:r>
              <a:rPr lang="en-US" sz="1100" dirty="0">
                <a:latin typeface="Comic Sans MS" pitchFamily="66" charset="0"/>
              </a:rPr>
              <a:t>  </a:t>
            </a:r>
            <a:r>
              <a:rPr lang="en-US" sz="1100" dirty="0">
                <a:latin typeface="Comic Sans MS" pitchFamily="66" charset="0"/>
                <a:hlinkClick r:id="rId5"/>
              </a:rPr>
              <a:t>http://creativecommons.org/licenses/by-sa/3.0/</a:t>
            </a:r>
            <a:r>
              <a:rPr lang="en-US" sz="1100" dirty="0">
                <a:latin typeface="Comic Sans MS" pitchFamily="66" charset="0"/>
              </a:rPr>
              <a:t>	                 </a:t>
            </a:r>
            <a:endParaRPr lang="en-US" sz="1200" dirty="0">
              <a:latin typeface="Comic Sans MS" pitchFamily="66" charset="0"/>
            </a:endParaRPr>
          </a:p>
        </p:txBody>
      </p:sp>
      <p:sp>
        <p:nvSpPr>
          <p:cNvPr id="2053" name="Text Box 5"/>
          <p:cNvSpPr txBox="1">
            <a:spLocks noChangeArrowheads="1"/>
          </p:cNvSpPr>
          <p:nvPr/>
        </p:nvSpPr>
        <p:spPr bwMode="auto">
          <a:xfrm>
            <a:off x="107950" y="5510213"/>
            <a:ext cx="2667000"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lnSpc>
                <a:spcPct val="80000"/>
              </a:lnSpc>
              <a:spcBef>
                <a:spcPct val="20000"/>
              </a:spcBef>
            </a:pPr>
            <a:r>
              <a:rPr lang="en-US" sz="1200">
                <a:latin typeface="Comic Sans MS" pitchFamily="66" charset="0"/>
              </a:rPr>
              <a:t>Alicia Cepaitis, MS</a:t>
            </a:r>
          </a:p>
          <a:p>
            <a:pPr eaLnBrk="1" hangingPunct="1">
              <a:lnSpc>
                <a:spcPct val="80000"/>
              </a:lnSpc>
              <a:spcBef>
                <a:spcPct val="20000"/>
              </a:spcBef>
            </a:pPr>
            <a:r>
              <a:rPr lang="en-US" sz="1200">
                <a:latin typeface="Comic Sans MS" pitchFamily="66" charset="0"/>
              </a:rPr>
              <a:t>Chief Creative Nerd</a:t>
            </a:r>
          </a:p>
          <a:p>
            <a:pPr eaLnBrk="1" hangingPunct="1">
              <a:lnSpc>
                <a:spcPct val="80000"/>
              </a:lnSpc>
              <a:spcBef>
                <a:spcPct val="20000"/>
              </a:spcBef>
            </a:pPr>
            <a:r>
              <a:rPr lang="en-US" sz="1200">
                <a:latin typeface="Comic Sans MS" pitchFamily="66" charset="0"/>
              </a:rPr>
              <a:t>Science Prof Online</a:t>
            </a:r>
          </a:p>
          <a:p>
            <a:pPr eaLnBrk="1" hangingPunct="1">
              <a:lnSpc>
                <a:spcPct val="80000"/>
              </a:lnSpc>
              <a:spcBef>
                <a:spcPct val="20000"/>
              </a:spcBef>
            </a:pPr>
            <a:r>
              <a:rPr lang="en-US" sz="1200">
                <a:latin typeface="Comic Sans MS" pitchFamily="66" charset="0"/>
              </a:rPr>
              <a:t>Online Education Resources, LLC</a:t>
            </a:r>
          </a:p>
          <a:p>
            <a:pPr eaLnBrk="1" hangingPunct="1">
              <a:lnSpc>
                <a:spcPct val="80000"/>
              </a:lnSpc>
              <a:spcBef>
                <a:spcPct val="20000"/>
              </a:spcBef>
            </a:pPr>
            <a:r>
              <a:rPr lang="en-US" sz="1200">
                <a:latin typeface="Comic Sans MS" pitchFamily="66" charset="0"/>
                <a:hlinkClick r:id="rId6"/>
              </a:rPr>
              <a:t>alicia@scienceprofonline.com</a:t>
            </a:r>
            <a:endParaRPr lang="en-US" sz="1200">
              <a:latin typeface="Comic Sans MS" pitchFamily="66" charset="0"/>
            </a:endParaRPr>
          </a:p>
        </p:txBody>
      </p:sp>
      <p:sp>
        <p:nvSpPr>
          <p:cNvPr id="2054" name="Rectangle 6"/>
          <p:cNvSpPr>
            <a:spLocks noChangeArrowheads="1"/>
          </p:cNvSpPr>
          <p:nvPr/>
        </p:nvSpPr>
        <p:spPr bwMode="auto">
          <a:xfrm>
            <a:off x="0" y="6613525"/>
            <a:ext cx="429895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latin typeface="Comic Sans MS" pitchFamily="66" charset="0"/>
              </a:rPr>
              <a:t>From the </a:t>
            </a:r>
            <a:r>
              <a:rPr lang="en-US" sz="1000">
                <a:latin typeface="Comic Sans MS" pitchFamily="66" charset="0"/>
                <a:hlinkClick r:id="rId7"/>
              </a:rPr>
              <a:t>Virtual Microbiology Classroom</a:t>
            </a:r>
            <a:r>
              <a:rPr lang="en-US" sz="1000">
                <a:latin typeface="Comic Sans MS" pitchFamily="66" charset="0"/>
              </a:rPr>
              <a:t> on </a:t>
            </a:r>
            <a:r>
              <a:rPr lang="en-US" sz="1000">
                <a:latin typeface="Comic Sans MS" pitchFamily="66" charset="0"/>
                <a:hlinkClick r:id="rId8"/>
              </a:rPr>
              <a:t>ScienceProfOnline.com</a:t>
            </a:r>
            <a:endParaRPr lang="en-US" sz="1000">
              <a:latin typeface="Comic Sans MS" pitchFamily="66" charset="0"/>
            </a:endParaRPr>
          </a:p>
        </p:txBody>
      </p:sp>
      <p:sp>
        <p:nvSpPr>
          <p:cNvPr id="2055" name="Text Box 14"/>
          <p:cNvSpPr txBox="1">
            <a:spLocks noChangeArrowheads="1"/>
          </p:cNvSpPr>
          <p:nvPr/>
        </p:nvSpPr>
        <p:spPr bwMode="auto">
          <a:xfrm>
            <a:off x="6097588" y="6615113"/>
            <a:ext cx="304641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r>
              <a:rPr lang="en-US" sz="1000">
                <a:latin typeface="Comic Sans MS" pitchFamily="66" charset="0"/>
              </a:rPr>
              <a:t>Image: Compound microscope objectives, T. Port</a:t>
            </a:r>
          </a:p>
        </p:txBody>
      </p:sp>
      <p:sp>
        <p:nvSpPr>
          <p:cNvPr id="2056" name="Text Box 8"/>
          <p:cNvSpPr txBox="1">
            <a:spLocks noChangeArrowheads="1"/>
          </p:cNvSpPr>
          <p:nvPr/>
        </p:nvSpPr>
        <p:spPr bwMode="auto">
          <a:xfrm>
            <a:off x="5930900" y="5326063"/>
            <a:ext cx="2667000" cy="116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lnSpc>
                <a:spcPct val="80000"/>
              </a:lnSpc>
              <a:spcBef>
                <a:spcPct val="20000"/>
              </a:spcBef>
            </a:pPr>
            <a:r>
              <a:rPr lang="en-US" sz="1200">
                <a:latin typeface="Comic Sans MS" pitchFamily="66" charset="0"/>
              </a:rPr>
              <a:t>Tami Port, MS</a:t>
            </a:r>
          </a:p>
          <a:p>
            <a:pPr eaLnBrk="1" hangingPunct="1">
              <a:lnSpc>
                <a:spcPct val="80000"/>
              </a:lnSpc>
              <a:spcBef>
                <a:spcPct val="20000"/>
              </a:spcBef>
            </a:pPr>
            <a:r>
              <a:rPr lang="en-US" sz="1200">
                <a:latin typeface="Comic Sans MS" pitchFamily="66" charset="0"/>
              </a:rPr>
              <a:t>Creator of Science Prof Online</a:t>
            </a:r>
          </a:p>
          <a:p>
            <a:pPr eaLnBrk="1" hangingPunct="1">
              <a:lnSpc>
                <a:spcPct val="80000"/>
              </a:lnSpc>
              <a:spcBef>
                <a:spcPct val="20000"/>
              </a:spcBef>
            </a:pPr>
            <a:r>
              <a:rPr lang="en-US" sz="1200">
                <a:latin typeface="Comic Sans MS" pitchFamily="66" charset="0"/>
              </a:rPr>
              <a:t>Chief Executive Nerd</a:t>
            </a:r>
          </a:p>
          <a:p>
            <a:pPr eaLnBrk="1" hangingPunct="1">
              <a:lnSpc>
                <a:spcPct val="80000"/>
              </a:lnSpc>
              <a:spcBef>
                <a:spcPct val="20000"/>
              </a:spcBef>
            </a:pPr>
            <a:r>
              <a:rPr lang="en-US" sz="1200">
                <a:latin typeface="Comic Sans MS" pitchFamily="66" charset="0"/>
              </a:rPr>
              <a:t>Science Prof Online</a:t>
            </a:r>
          </a:p>
          <a:p>
            <a:pPr eaLnBrk="1" hangingPunct="1">
              <a:lnSpc>
                <a:spcPct val="80000"/>
              </a:lnSpc>
              <a:spcBef>
                <a:spcPct val="20000"/>
              </a:spcBef>
            </a:pPr>
            <a:r>
              <a:rPr lang="en-US" sz="1200">
                <a:latin typeface="Comic Sans MS" pitchFamily="66" charset="0"/>
              </a:rPr>
              <a:t>Online Education Resources, LLC</a:t>
            </a:r>
          </a:p>
          <a:p>
            <a:pPr eaLnBrk="1" hangingPunct="1">
              <a:lnSpc>
                <a:spcPct val="80000"/>
              </a:lnSpc>
              <a:spcBef>
                <a:spcPct val="20000"/>
              </a:spcBef>
            </a:pPr>
            <a:r>
              <a:rPr lang="en-US" sz="1200">
                <a:latin typeface="Comic Sans MS" pitchFamily="66" charset="0"/>
                <a:hlinkClick r:id="rId9"/>
              </a:rPr>
              <a:t>info@scienceprofonline.com</a:t>
            </a:r>
            <a:endParaRPr lang="en-US" sz="1200">
              <a:latin typeface="Comic Sans MS" pitchFamily="66"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152400"/>
            <a:ext cx="8229600" cy="792162"/>
          </a:xfrm>
        </p:spPr>
        <p:txBody>
          <a:bodyPr/>
          <a:lstStyle/>
          <a:p>
            <a:pPr algn="l"/>
            <a:r>
              <a:rPr lang="en-US" sz="3200" b="1" dirty="0" smtClean="0">
                <a:solidFill>
                  <a:schemeClr val="tx2">
                    <a:lumMod val="50000"/>
                    <a:lumOff val="50000"/>
                  </a:schemeClr>
                </a:solidFill>
                <a:latin typeface="Comic Sans MS" pitchFamily="66" charset="0"/>
              </a:rPr>
              <a:t>Beta-lactam Antibiotics</a:t>
            </a:r>
          </a:p>
        </p:txBody>
      </p:sp>
      <p:sp>
        <p:nvSpPr>
          <p:cNvPr id="13315" name="Content Placeholder 2"/>
          <p:cNvSpPr>
            <a:spLocks noGrp="1"/>
          </p:cNvSpPr>
          <p:nvPr>
            <p:ph sz="half" idx="1"/>
          </p:nvPr>
        </p:nvSpPr>
        <p:spPr>
          <a:xfrm>
            <a:off x="347367" y="1022189"/>
            <a:ext cx="4149725" cy="3549811"/>
          </a:xfrm>
        </p:spPr>
        <p:txBody>
          <a:bodyPr/>
          <a:lstStyle/>
          <a:p>
            <a:pPr marL="0" indent="0">
              <a:buFontTx/>
              <a:buNone/>
            </a:pPr>
            <a:r>
              <a:rPr lang="en-US" sz="1600" dirty="0" smtClean="0">
                <a:latin typeface="Comic Sans MS" pitchFamily="66" charset="0"/>
              </a:rPr>
              <a:t>β-Lactams are a broad class of antibiotics that all contain a β-lactam ring in their molecular structures. </a:t>
            </a:r>
          </a:p>
          <a:p>
            <a:pPr marL="0" indent="0">
              <a:buFontTx/>
              <a:buNone/>
            </a:pPr>
            <a:endParaRPr lang="en-US" sz="1000" dirty="0" smtClean="0">
              <a:latin typeface="Comic Sans MS" pitchFamily="66" charset="0"/>
            </a:endParaRPr>
          </a:p>
          <a:p>
            <a:pPr marL="0" indent="0">
              <a:buFontTx/>
              <a:buNone/>
            </a:pPr>
            <a:r>
              <a:rPr lang="en-US" sz="1600" dirty="0" smtClean="0">
                <a:latin typeface="Comic Sans MS" pitchFamily="66" charset="0"/>
              </a:rPr>
              <a:t>Beta-lactam drugs include penicillin derivatives (</a:t>
            </a:r>
            <a:r>
              <a:rPr lang="en-US" sz="1600" dirty="0" err="1" smtClean="0">
                <a:latin typeface="Comic Sans MS" pitchFamily="66" charset="0"/>
              </a:rPr>
              <a:t>penams</a:t>
            </a:r>
            <a:r>
              <a:rPr lang="en-US" sz="1600" dirty="0" smtClean="0">
                <a:latin typeface="Comic Sans MS" pitchFamily="66" charset="0"/>
              </a:rPr>
              <a:t>), </a:t>
            </a:r>
            <a:r>
              <a:rPr lang="en-US" sz="1600" dirty="0" err="1" smtClean="0">
                <a:latin typeface="Comic Sans MS" pitchFamily="66" charset="0"/>
              </a:rPr>
              <a:t>cephalosporins</a:t>
            </a:r>
            <a:r>
              <a:rPr lang="en-US" sz="1600" dirty="0" smtClean="0">
                <a:latin typeface="Comic Sans MS" pitchFamily="66" charset="0"/>
              </a:rPr>
              <a:t> (</a:t>
            </a:r>
            <a:r>
              <a:rPr lang="en-US" sz="1600" dirty="0" err="1" smtClean="0">
                <a:latin typeface="Comic Sans MS" pitchFamily="66" charset="0"/>
              </a:rPr>
              <a:t>cephems</a:t>
            </a:r>
            <a:r>
              <a:rPr lang="en-US" sz="1600" dirty="0" smtClean="0">
                <a:latin typeface="Comic Sans MS" pitchFamily="66" charset="0"/>
              </a:rPr>
              <a:t>), </a:t>
            </a:r>
            <a:r>
              <a:rPr lang="en-US" sz="1600" dirty="0" err="1" smtClean="0">
                <a:latin typeface="Comic Sans MS" pitchFamily="66" charset="0"/>
              </a:rPr>
              <a:t>monobactams</a:t>
            </a:r>
            <a:r>
              <a:rPr lang="en-US" sz="1600" dirty="0" smtClean="0">
                <a:latin typeface="Comic Sans MS" pitchFamily="66" charset="0"/>
              </a:rPr>
              <a:t>, and </a:t>
            </a:r>
            <a:r>
              <a:rPr lang="en-US" sz="1600" dirty="0" err="1" smtClean="0">
                <a:latin typeface="Comic Sans MS" pitchFamily="66" charset="0"/>
              </a:rPr>
              <a:t>carbapenems</a:t>
            </a:r>
            <a:r>
              <a:rPr lang="en-US" sz="1600" dirty="0" smtClean="0">
                <a:latin typeface="Comic Sans MS" pitchFamily="66" charset="0"/>
              </a:rPr>
              <a:t>.</a:t>
            </a:r>
          </a:p>
          <a:p>
            <a:pPr marL="0" indent="0">
              <a:buFontTx/>
              <a:buNone/>
            </a:pPr>
            <a:endParaRPr lang="en-US" sz="1000" dirty="0" smtClean="0">
              <a:latin typeface="Comic Sans MS" pitchFamily="66" charset="0"/>
            </a:endParaRPr>
          </a:p>
          <a:p>
            <a:pPr marL="0" indent="0">
              <a:buFontTx/>
              <a:buNone/>
            </a:pPr>
            <a:r>
              <a:rPr lang="en-US" sz="1600" dirty="0" smtClean="0">
                <a:latin typeface="Comic Sans MS" pitchFamily="66" charset="0"/>
              </a:rPr>
              <a:t>These antibiotics work by inhibiting cell wall synthesis in bacteria and are the most widely used group of antibiotics. </a:t>
            </a:r>
          </a:p>
          <a:p>
            <a:pPr marL="0" indent="0">
              <a:buFontTx/>
              <a:buNone/>
            </a:pPr>
            <a:endParaRPr lang="en-US" sz="1000" dirty="0" smtClean="0">
              <a:latin typeface="Comic Sans MS" pitchFamily="66" charset="0"/>
            </a:endParaRPr>
          </a:p>
        </p:txBody>
      </p:sp>
      <p:pic>
        <p:nvPicPr>
          <p:cNvPr id="1331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99495" y="838200"/>
            <a:ext cx="2667000" cy="3623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TextBox 6"/>
          <p:cNvSpPr txBox="1">
            <a:spLocks noChangeArrowheads="1"/>
          </p:cNvSpPr>
          <p:nvPr/>
        </p:nvSpPr>
        <p:spPr bwMode="auto">
          <a:xfrm>
            <a:off x="7610313" y="1655341"/>
            <a:ext cx="132510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eaLnBrk="1" hangingPunct="1"/>
            <a:r>
              <a:rPr lang="en-US" sz="1400" dirty="0" smtClean="0">
                <a:latin typeface="Comic Sans MS" pitchFamily="66" charset="0"/>
              </a:rPr>
              <a:t>1. Penicillin</a:t>
            </a:r>
            <a:endParaRPr lang="en-US" sz="1400" dirty="0">
              <a:latin typeface="Comic Sans MS" pitchFamily="66" charset="0"/>
            </a:endParaRPr>
          </a:p>
        </p:txBody>
      </p:sp>
      <p:sp>
        <p:nvSpPr>
          <p:cNvPr id="13318" name="TextBox 7"/>
          <p:cNvSpPr txBox="1">
            <a:spLocks noChangeArrowheads="1"/>
          </p:cNvSpPr>
          <p:nvPr/>
        </p:nvSpPr>
        <p:spPr bwMode="auto">
          <a:xfrm>
            <a:off x="7391400" y="3200400"/>
            <a:ext cx="176293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eaLnBrk="1" hangingPunct="1"/>
            <a:r>
              <a:rPr lang="en-US" sz="1400" dirty="0" smtClean="0">
                <a:latin typeface="Comic Sans MS" pitchFamily="66" charset="0"/>
              </a:rPr>
              <a:t>2. Cephalosporin</a:t>
            </a:r>
            <a:endParaRPr lang="en-US" sz="1400" dirty="0">
              <a:latin typeface="Comic Sans MS" pitchFamily="66" charset="0"/>
            </a:endParaRPr>
          </a:p>
        </p:txBody>
      </p:sp>
      <p:sp>
        <p:nvSpPr>
          <p:cNvPr id="13321" name="Text Box 5"/>
          <p:cNvSpPr txBox="1">
            <a:spLocks noChangeArrowheads="1"/>
          </p:cNvSpPr>
          <p:nvPr/>
        </p:nvSpPr>
        <p:spPr bwMode="auto">
          <a:xfrm>
            <a:off x="0" y="6621463"/>
            <a:ext cx="4572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spcBef>
                <a:spcPct val="50000"/>
              </a:spcBef>
            </a:pPr>
            <a:r>
              <a:rPr lang="en-US" sz="1000" dirty="0">
                <a:latin typeface="Comic Sans MS" pitchFamily="66" charset="0"/>
              </a:rPr>
              <a:t>From the  </a:t>
            </a:r>
            <a:r>
              <a:rPr lang="en-US" sz="1000" dirty="0">
                <a:latin typeface="Comic Sans MS" pitchFamily="66" charset="0"/>
                <a:hlinkClick r:id="rId3"/>
              </a:rPr>
              <a:t>Virtual Microbiology Classroom</a:t>
            </a:r>
            <a:r>
              <a:rPr lang="en-US" sz="1000" dirty="0">
                <a:latin typeface="Comic Sans MS" pitchFamily="66" charset="0"/>
              </a:rPr>
              <a:t> on </a:t>
            </a:r>
            <a:r>
              <a:rPr lang="en-US" sz="1000" dirty="0">
                <a:latin typeface="Comic Sans MS" pitchFamily="66" charset="0"/>
                <a:hlinkClick r:id="rId4"/>
              </a:rPr>
              <a:t>ScienceProfOnline.com</a:t>
            </a:r>
            <a:endParaRPr lang="en-US" sz="1000" dirty="0">
              <a:latin typeface="Comic Sans MS" pitchFamily="66" charset="0"/>
            </a:endParaRPr>
          </a:p>
        </p:txBody>
      </p:sp>
      <p:sp>
        <p:nvSpPr>
          <p:cNvPr id="10" name="Rectangle 2"/>
          <p:cNvSpPr txBox="1">
            <a:spLocks noChangeArrowheads="1"/>
          </p:cNvSpPr>
          <p:nvPr/>
        </p:nvSpPr>
        <p:spPr bwMode="auto">
          <a:xfrm>
            <a:off x="156221" y="4343184"/>
            <a:ext cx="4454525" cy="1844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sz="2000" b="1" i="1" kern="0" dirty="0" smtClean="0">
                <a:solidFill>
                  <a:srgbClr val="FF0000"/>
                </a:solidFill>
                <a:latin typeface="Comic Sans MS" pitchFamily="66" charset="0"/>
              </a:rPr>
              <a:t>Q: </a:t>
            </a:r>
            <a:r>
              <a:rPr lang="en-US" sz="2000" i="1" kern="0" dirty="0">
                <a:latin typeface="Comic Sans MS" pitchFamily="66" charset="0"/>
              </a:rPr>
              <a:t>P</a:t>
            </a:r>
            <a:r>
              <a:rPr lang="en-US" sz="2000" i="1" kern="0" dirty="0" smtClean="0">
                <a:latin typeface="Comic Sans MS" pitchFamily="66" charset="0"/>
              </a:rPr>
              <a:t>enicillin needs to come directly into contact with peptidoglycan to cause cell wall damage. So what type of cell wall do you think is more vulnerable to damage by penicillin?</a:t>
            </a:r>
          </a:p>
        </p:txBody>
      </p:sp>
      <p:pic>
        <p:nvPicPr>
          <p:cNvPr id="11" name="Picture 3" descr="simple gramp gramn cell wall"/>
          <p:cNvPicPr>
            <a:picLocks noGrp="1" noChangeAspect="1" noChangeArrowheads="1"/>
          </p:cNvPicPr>
          <p:nvPr>
            <p:ph sz="quarter" idx="2"/>
          </p:nvPr>
        </p:nvPicPr>
        <p:blipFill>
          <a:blip r:embed="rId5">
            <a:extLst>
              <a:ext uri="{28A0092B-C50C-407E-A947-70E740481C1C}">
                <a14:useLocalDpi xmlns:a14="http://schemas.microsoft.com/office/drawing/2010/main" val="0"/>
              </a:ext>
            </a:extLst>
          </a:blip>
          <a:srcRect/>
          <a:stretch>
            <a:fillRect/>
          </a:stretch>
        </p:blipFill>
        <p:spPr>
          <a:xfrm>
            <a:off x="4999496" y="4732338"/>
            <a:ext cx="3798430" cy="213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 name="Text Box 6"/>
          <p:cNvSpPr txBox="1">
            <a:spLocks noChangeArrowheads="1"/>
          </p:cNvSpPr>
          <p:nvPr/>
        </p:nvSpPr>
        <p:spPr bwMode="auto">
          <a:xfrm>
            <a:off x="4495800" y="6613525"/>
            <a:ext cx="4648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r" eaLnBrk="1" hangingPunct="1">
              <a:spcBef>
                <a:spcPct val="50000"/>
              </a:spcBef>
            </a:pPr>
            <a:r>
              <a:rPr lang="en-US" sz="1000" dirty="0">
                <a:latin typeface="Comic Sans MS" pitchFamily="66" charset="0"/>
              </a:rPr>
              <a:t>Images: </a:t>
            </a:r>
            <a:r>
              <a:rPr lang="en-US" sz="1000" dirty="0">
                <a:latin typeface="Comic Sans MS" pitchFamily="66" charset="0"/>
                <a:hlinkClick r:id="rId6"/>
              </a:rPr>
              <a:t>B-lactam Antibiotics</a:t>
            </a:r>
            <a:r>
              <a:rPr lang="en-US" sz="1000" dirty="0">
                <a:latin typeface="Comic Sans MS" pitchFamily="66" charset="0"/>
              </a:rPr>
              <a:t>, </a:t>
            </a:r>
            <a:r>
              <a:rPr lang="en-US" sz="1000" dirty="0">
                <a:latin typeface="Comic Sans MS" pitchFamily="66" charset="0"/>
                <a:hlinkClick r:id="rId7"/>
              </a:rPr>
              <a:t>Action of B-lactamase</a:t>
            </a:r>
            <a:r>
              <a:rPr lang="en-US" sz="1000" dirty="0">
                <a:latin typeface="Comic Sans MS" pitchFamily="66" charset="0"/>
              </a:rPr>
              <a:t>, Wiki; </a:t>
            </a:r>
          </a:p>
        </p:txBody>
      </p:sp>
      <p:pic>
        <p:nvPicPr>
          <p:cNvPr id="13" name="Picture 4" descr="antibiotic-pills-copyright1"/>
          <p:cNvPicPr>
            <a:picLocks noGrp="1" noChangeAspect="1" noChangeArrowheads="1"/>
          </p:cNvPicPr>
          <p:nvPr>
            <p:ph sz="quarter" idx="3"/>
          </p:nvPr>
        </p:nvPicPr>
        <p:blipFill>
          <a:blip r:embed="rId8">
            <a:extLst>
              <a:ext uri="{28A0092B-C50C-407E-A947-70E740481C1C}">
                <a14:useLocalDpi xmlns:a14="http://schemas.microsoft.com/office/drawing/2010/main" val="0"/>
              </a:ext>
            </a:extLst>
          </a:blip>
          <a:srcRect/>
          <a:stretch>
            <a:fillRect/>
          </a:stretch>
        </p:blipFill>
        <p:spPr>
          <a:xfrm>
            <a:off x="7563818" y="34871"/>
            <a:ext cx="1371600" cy="143123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Text Box 5"/>
          <p:cNvSpPr txBox="1">
            <a:spLocks noChangeArrowheads="1"/>
          </p:cNvSpPr>
          <p:nvPr/>
        </p:nvSpPr>
        <p:spPr bwMode="auto">
          <a:xfrm>
            <a:off x="0" y="6621463"/>
            <a:ext cx="4572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spcBef>
                <a:spcPct val="50000"/>
              </a:spcBef>
            </a:pPr>
            <a:r>
              <a:rPr lang="en-US" sz="1000">
                <a:latin typeface="Comic Sans MS" pitchFamily="66" charset="0"/>
              </a:rPr>
              <a:t>From the  </a:t>
            </a:r>
            <a:r>
              <a:rPr lang="en-US" sz="1000">
                <a:latin typeface="Comic Sans MS" pitchFamily="66" charset="0"/>
                <a:hlinkClick r:id="rId3"/>
              </a:rPr>
              <a:t>Virtual Microbiology Classroom</a:t>
            </a:r>
            <a:r>
              <a:rPr lang="en-US" sz="1000">
                <a:latin typeface="Comic Sans MS" pitchFamily="66" charset="0"/>
              </a:rPr>
              <a:t> on </a:t>
            </a:r>
            <a:r>
              <a:rPr lang="en-US" sz="1000">
                <a:latin typeface="Comic Sans MS" pitchFamily="66" charset="0"/>
                <a:hlinkClick r:id="rId4"/>
              </a:rPr>
              <a:t>ScienceProfOnline.com</a:t>
            </a:r>
            <a:endParaRPr lang="en-US" sz="1000">
              <a:latin typeface="Comic Sans MS" pitchFamily="66" charset="0"/>
            </a:endParaRPr>
          </a:p>
        </p:txBody>
      </p:sp>
      <p:pic>
        <p:nvPicPr>
          <p:cNvPr id="12294"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30078" y="533400"/>
            <a:ext cx="8283844" cy="570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6" name="Text Box 6"/>
          <p:cNvSpPr txBox="1">
            <a:spLocks noChangeArrowheads="1"/>
          </p:cNvSpPr>
          <p:nvPr/>
        </p:nvSpPr>
        <p:spPr bwMode="auto">
          <a:xfrm>
            <a:off x="6126163" y="6621463"/>
            <a:ext cx="30480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r" eaLnBrk="1" hangingPunct="1">
              <a:spcBef>
                <a:spcPct val="50000"/>
              </a:spcBef>
            </a:pPr>
            <a:r>
              <a:rPr lang="en-US" sz="1000" dirty="0">
                <a:latin typeface="Comic Sans MS" pitchFamily="66" charset="0"/>
              </a:rPr>
              <a:t>Image: </a:t>
            </a:r>
            <a:r>
              <a:rPr lang="en-US" sz="1000" dirty="0">
                <a:latin typeface="Comic Sans MS" pitchFamily="66" charset="0"/>
                <a:hlinkClick r:id="rId6"/>
              </a:rPr>
              <a:t>Penicillin inhibition</a:t>
            </a:r>
            <a:r>
              <a:rPr lang="en-US" sz="1000" dirty="0">
                <a:latin typeface="Comic Sans MS" pitchFamily="66" charset="0"/>
              </a:rPr>
              <a:t>, Wiki;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274638"/>
            <a:ext cx="8229600" cy="792162"/>
          </a:xfrm>
        </p:spPr>
        <p:txBody>
          <a:bodyPr/>
          <a:lstStyle/>
          <a:p>
            <a:r>
              <a:rPr lang="en-US" sz="3600" b="1" dirty="0" smtClean="0">
                <a:solidFill>
                  <a:schemeClr val="tx2">
                    <a:lumMod val="50000"/>
                    <a:lumOff val="50000"/>
                  </a:schemeClr>
                </a:solidFill>
                <a:latin typeface="Comic Sans MS" pitchFamily="66" charset="0"/>
              </a:rPr>
              <a:t>Beta-lactam Antibiotic </a:t>
            </a:r>
            <a:r>
              <a:rPr lang="en-US" sz="3600" b="1" dirty="0" smtClean="0">
                <a:solidFill>
                  <a:srgbClr val="FF0000"/>
                </a:solidFill>
                <a:latin typeface="Comic Sans MS" pitchFamily="66" charset="0"/>
              </a:rPr>
              <a:t>Resistance</a:t>
            </a:r>
            <a:r>
              <a:rPr lang="en-US" sz="3600" b="1" dirty="0" smtClean="0">
                <a:solidFill>
                  <a:srgbClr val="0070C0"/>
                </a:solidFill>
                <a:latin typeface="Comic Sans MS" pitchFamily="66" charset="0"/>
              </a:rPr>
              <a:t> </a:t>
            </a:r>
          </a:p>
        </p:txBody>
      </p:sp>
      <p:sp>
        <p:nvSpPr>
          <p:cNvPr id="13315" name="Content Placeholder 2"/>
          <p:cNvSpPr>
            <a:spLocks noGrp="1"/>
          </p:cNvSpPr>
          <p:nvPr>
            <p:ph sz="half" idx="1"/>
          </p:nvPr>
        </p:nvSpPr>
        <p:spPr>
          <a:xfrm>
            <a:off x="457200" y="1219200"/>
            <a:ext cx="8382000" cy="1752600"/>
          </a:xfrm>
        </p:spPr>
        <p:txBody>
          <a:bodyPr/>
          <a:lstStyle/>
          <a:p>
            <a:pPr marL="0" indent="0" algn="ctr">
              <a:buFontTx/>
              <a:buNone/>
            </a:pPr>
            <a:endParaRPr lang="en-US" sz="1100" dirty="0" smtClean="0">
              <a:latin typeface="Comic Sans MS" pitchFamily="66" charset="0"/>
            </a:endParaRPr>
          </a:p>
          <a:p>
            <a:pPr marL="0" indent="0" algn="ctr">
              <a:buFontTx/>
              <a:buNone/>
            </a:pPr>
            <a:r>
              <a:rPr lang="en-US" sz="2000" dirty="0" smtClean="0">
                <a:latin typeface="Comic Sans MS" pitchFamily="66" charset="0"/>
              </a:rPr>
              <a:t>Some bacteria have developed resistance to β-lactam antibiotics and are able to synthesize an enzyme called </a:t>
            </a:r>
            <a:r>
              <a:rPr lang="en-US" sz="2400" dirty="0" smtClean="0">
                <a:solidFill>
                  <a:schemeClr val="tx1">
                    <a:lumMod val="50000"/>
                    <a:lumOff val="50000"/>
                  </a:schemeClr>
                </a:solidFill>
                <a:latin typeface="Comic Sans MS" pitchFamily="66" charset="0"/>
              </a:rPr>
              <a:t>β-lactam</a:t>
            </a:r>
            <a:r>
              <a:rPr lang="en-US" sz="2400" dirty="0" smtClean="0">
                <a:solidFill>
                  <a:schemeClr val="accent6">
                    <a:lumMod val="40000"/>
                    <a:lumOff val="60000"/>
                  </a:schemeClr>
                </a:solidFill>
                <a:latin typeface="Comic Sans MS" pitchFamily="66" charset="0"/>
              </a:rPr>
              <a:t>ase</a:t>
            </a:r>
            <a:r>
              <a:rPr lang="en-US" sz="2000" dirty="0" smtClean="0">
                <a:latin typeface="Comic Sans MS" pitchFamily="66" charset="0"/>
              </a:rPr>
              <a:t>, that attacks the β-lactam ring, inactivating the antibiotic.</a:t>
            </a:r>
          </a:p>
          <a:p>
            <a:pPr marL="0" indent="0" algn="ctr">
              <a:buFontTx/>
              <a:buNone/>
            </a:pPr>
            <a:endParaRPr lang="en-US" sz="1400" dirty="0">
              <a:latin typeface="Comic Sans MS" pitchFamily="66" charset="0"/>
            </a:endParaRPr>
          </a:p>
        </p:txBody>
      </p:sp>
      <p:pic>
        <p:nvPicPr>
          <p:cNvPr id="13319"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00199" y="3124200"/>
            <a:ext cx="628850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0" name="Text Box 6"/>
          <p:cNvSpPr txBox="1">
            <a:spLocks noChangeArrowheads="1"/>
          </p:cNvSpPr>
          <p:nvPr/>
        </p:nvSpPr>
        <p:spPr bwMode="auto">
          <a:xfrm>
            <a:off x="4495800" y="6613525"/>
            <a:ext cx="4648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r" eaLnBrk="1" hangingPunct="1">
              <a:spcBef>
                <a:spcPct val="50000"/>
              </a:spcBef>
            </a:pPr>
            <a:r>
              <a:rPr lang="en-US" sz="1000">
                <a:latin typeface="Comic Sans MS" pitchFamily="66" charset="0"/>
              </a:rPr>
              <a:t>Images: </a:t>
            </a:r>
            <a:r>
              <a:rPr lang="en-US" sz="1000">
                <a:latin typeface="Comic Sans MS" pitchFamily="66" charset="0"/>
                <a:hlinkClick r:id="rId3"/>
              </a:rPr>
              <a:t>B-lactam Antibiotics</a:t>
            </a:r>
            <a:r>
              <a:rPr lang="en-US" sz="1000">
                <a:latin typeface="Comic Sans MS" pitchFamily="66" charset="0"/>
              </a:rPr>
              <a:t>, </a:t>
            </a:r>
            <a:r>
              <a:rPr lang="en-US" sz="1000">
                <a:latin typeface="Comic Sans MS" pitchFamily="66" charset="0"/>
                <a:hlinkClick r:id="rId4"/>
              </a:rPr>
              <a:t>Action of B-lactamase</a:t>
            </a:r>
            <a:r>
              <a:rPr lang="en-US" sz="1000">
                <a:latin typeface="Comic Sans MS" pitchFamily="66" charset="0"/>
              </a:rPr>
              <a:t>, Wiki; </a:t>
            </a:r>
          </a:p>
        </p:txBody>
      </p:sp>
      <p:sp>
        <p:nvSpPr>
          <p:cNvPr id="13321" name="Text Box 5"/>
          <p:cNvSpPr txBox="1">
            <a:spLocks noChangeArrowheads="1"/>
          </p:cNvSpPr>
          <p:nvPr/>
        </p:nvSpPr>
        <p:spPr bwMode="auto">
          <a:xfrm>
            <a:off x="0" y="6621463"/>
            <a:ext cx="4572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spcBef>
                <a:spcPct val="50000"/>
              </a:spcBef>
            </a:pPr>
            <a:r>
              <a:rPr lang="en-US" sz="1000" dirty="0">
                <a:latin typeface="Comic Sans MS" pitchFamily="66" charset="0"/>
              </a:rPr>
              <a:t>From the  </a:t>
            </a:r>
            <a:r>
              <a:rPr lang="en-US" sz="1000" dirty="0">
                <a:latin typeface="Comic Sans MS" pitchFamily="66" charset="0"/>
                <a:hlinkClick r:id="rId5"/>
              </a:rPr>
              <a:t>Virtual Microbiology Classroom</a:t>
            </a:r>
            <a:r>
              <a:rPr lang="en-US" sz="1000" dirty="0">
                <a:latin typeface="Comic Sans MS" pitchFamily="66" charset="0"/>
              </a:rPr>
              <a:t> on </a:t>
            </a:r>
            <a:r>
              <a:rPr lang="en-US" sz="1000" dirty="0">
                <a:latin typeface="Comic Sans MS" pitchFamily="66" charset="0"/>
                <a:hlinkClick r:id="rId6"/>
              </a:rPr>
              <a:t>ScienceProfOnline.com</a:t>
            </a:r>
            <a:endParaRPr lang="en-US" sz="1000" dirty="0">
              <a:latin typeface="Comic Sans MS" pitchFamily="66" charset="0"/>
            </a:endParaRPr>
          </a:p>
        </p:txBody>
      </p:sp>
      <p:sp>
        <p:nvSpPr>
          <p:cNvPr id="11" name="TextBox 6"/>
          <p:cNvSpPr txBox="1">
            <a:spLocks noChangeArrowheads="1"/>
          </p:cNvSpPr>
          <p:nvPr/>
        </p:nvSpPr>
        <p:spPr bwMode="auto">
          <a:xfrm>
            <a:off x="1623447" y="5562600"/>
            <a:ext cx="132510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eaLnBrk="1" hangingPunct="1"/>
            <a:r>
              <a:rPr lang="en-US" sz="1400" dirty="0" smtClean="0">
                <a:latin typeface="Comic Sans MS" pitchFamily="66" charset="0"/>
              </a:rPr>
              <a:t>Penicillin </a:t>
            </a:r>
            <a:endParaRPr lang="en-US" sz="1400" dirty="0">
              <a:latin typeface="Comic Sans MS" pitchFamily="66" charset="0"/>
            </a:endParaRPr>
          </a:p>
        </p:txBody>
      </p:sp>
      <p:sp>
        <p:nvSpPr>
          <p:cNvPr id="12" name="TextBox 6"/>
          <p:cNvSpPr txBox="1">
            <a:spLocks noChangeArrowheads="1"/>
          </p:cNvSpPr>
          <p:nvPr/>
        </p:nvSpPr>
        <p:spPr bwMode="auto">
          <a:xfrm>
            <a:off x="6705600" y="5562600"/>
            <a:ext cx="132510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eaLnBrk="1" hangingPunct="1"/>
            <a:r>
              <a:rPr lang="en-US" sz="1400" dirty="0" smtClean="0">
                <a:latin typeface="Comic Sans MS" pitchFamily="66" charset="0"/>
              </a:rPr>
              <a:t>Broken Penicillin </a:t>
            </a:r>
            <a:endParaRPr lang="en-US" sz="1400" dirty="0">
              <a:latin typeface="Comic Sans MS" pitchFamily="66" charset="0"/>
            </a:endParaRPr>
          </a:p>
        </p:txBody>
      </p:sp>
    </p:spTree>
    <p:extLst>
      <p:ext uri="{BB962C8B-B14F-4D97-AF65-F5344CB8AC3E}">
        <p14:creationId xmlns:p14="http://schemas.microsoft.com/office/powerpoint/2010/main" val="1526795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490956" y="609600"/>
            <a:ext cx="3729038" cy="785812"/>
          </a:xfrm>
        </p:spPr>
        <p:txBody>
          <a:bodyPr/>
          <a:lstStyle/>
          <a:p>
            <a:r>
              <a:rPr lang="en-US" b="1" dirty="0" smtClean="0">
                <a:solidFill>
                  <a:srgbClr val="FF0000"/>
                </a:solidFill>
                <a:latin typeface="Comic Sans MS" pitchFamily="66" charset="0"/>
              </a:rPr>
              <a:t>REVIEW!</a:t>
            </a:r>
          </a:p>
        </p:txBody>
      </p:sp>
      <p:sp>
        <p:nvSpPr>
          <p:cNvPr id="6" name="TextBox 5"/>
          <p:cNvSpPr txBox="1"/>
          <p:nvPr/>
        </p:nvSpPr>
        <p:spPr>
          <a:xfrm>
            <a:off x="3949485" y="1745592"/>
            <a:ext cx="4811981" cy="4493538"/>
          </a:xfrm>
          <a:prstGeom prst="rect">
            <a:avLst/>
          </a:prstGeom>
          <a:noFill/>
        </p:spPr>
        <p:txBody>
          <a:bodyPr wrap="square">
            <a:spAutoFit/>
          </a:bodyPr>
          <a:lstStyle/>
          <a:p>
            <a:pPr marL="342900" indent="-342900" algn="ctr">
              <a:buFont typeface="Arial" pitchFamily="34" charset="0"/>
              <a:buChar char="•"/>
              <a:defRPr/>
            </a:pPr>
            <a:r>
              <a:rPr lang="en-US" sz="2400" dirty="0" smtClean="0">
                <a:latin typeface="Comic Sans MS" pitchFamily="66" charset="0"/>
                <a:cs typeface="+mn-cs"/>
              </a:rPr>
              <a:t>Animated video: </a:t>
            </a:r>
            <a:endParaRPr lang="en-US" sz="2400" dirty="0">
              <a:latin typeface="Comic Sans MS" pitchFamily="66" charset="0"/>
              <a:cs typeface="+mn-cs"/>
            </a:endParaRPr>
          </a:p>
          <a:p>
            <a:pPr algn="ctr">
              <a:defRPr/>
            </a:pPr>
            <a:r>
              <a:rPr lang="en-US" sz="2800" b="1" dirty="0" smtClean="0">
                <a:solidFill>
                  <a:schemeClr val="tx1">
                    <a:lumMod val="50000"/>
                    <a:lumOff val="50000"/>
                  </a:schemeClr>
                </a:solidFill>
                <a:latin typeface="Comic Sans MS" pitchFamily="66" charset="0"/>
                <a:cs typeface="+mn-cs"/>
                <a:hlinkClick r:id="rId3"/>
              </a:rPr>
              <a:t>Antimicrobial Resistance</a:t>
            </a:r>
            <a:endParaRPr lang="en-US" sz="2800" b="1" dirty="0" smtClean="0">
              <a:solidFill>
                <a:schemeClr val="tx1">
                  <a:lumMod val="50000"/>
                  <a:lumOff val="50000"/>
                </a:schemeClr>
              </a:solidFill>
              <a:latin typeface="Comic Sans MS" pitchFamily="66" charset="0"/>
              <a:cs typeface="+mn-cs"/>
            </a:endParaRPr>
          </a:p>
          <a:p>
            <a:pPr algn="ctr">
              <a:defRPr/>
            </a:pPr>
            <a:r>
              <a:rPr lang="en-US" sz="1600" dirty="0" smtClean="0">
                <a:latin typeface="Comic Sans MS" pitchFamily="66" charset="0"/>
                <a:cs typeface="+mn-cs"/>
              </a:rPr>
              <a:t>(You’ll need to download the first video listed on the page “Animation of Antimicrobial Resistance”.)</a:t>
            </a:r>
          </a:p>
          <a:p>
            <a:pPr algn="ctr">
              <a:defRPr/>
            </a:pPr>
            <a:endParaRPr lang="en-US" b="1" dirty="0" smtClean="0">
              <a:latin typeface="Comic Sans MS" pitchFamily="66" charset="0"/>
            </a:endParaRPr>
          </a:p>
          <a:p>
            <a:pPr algn="ctr">
              <a:defRPr/>
            </a:pPr>
            <a:endParaRPr lang="en-US" b="1" dirty="0" smtClean="0">
              <a:latin typeface="Comic Sans MS" pitchFamily="66" charset="0"/>
            </a:endParaRPr>
          </a:p>
          <a:p>
            <a:pPr marL="342900" indent="-342900" algn="ctr">
              <a:buFont typeface="Arial" pitchFamily="34" charset="0"/>
              <a:buChar char="•"/>
              <a:defRPr/>
            </a:pPr>
            <a:r>
              <a:rPr lang="en-US" sz="2400" dirty="0" smtClean="0">
                <a:latin typeface="Comic Sans MS" pitchFamily="66" charset="0"/>
              </a:rPr>
              <a:t>Animated video: </a:t>
            </a:r>
          </a:p>
          <a:p>
            <a:pPr algn="ctr">
              <a:defRPr/>
            </a:pPr>
            <a:r>
              <a:rPr lang="en-US" sz="2400" dirty="0" smtClean="0">
                <a:latin typeface="Comic Sans MS" pitchFamily="66" charset="0"/>
              </a:rPr>
              <a:t>“</a:t>
            </a:r>
            <a:r>
              <a:rPr lang="en-US" sz="2800" b="1" dirty="0" smtClean="0">
                <a:solidFill>
                  <a:schemeClr val="tx1">
                    <a:lumMod val="50000"/>
                    <a:lumOff val="50000"/>
                  </a:schemeClr>
                </a:solidFill>
                <a:latin typeface="Comic Sans MS" pitchFamily="66" charset="0"/>
                <a:hlinkClick r:id="rId4"/>
              </a:rPr>
              <a:t>Beta-Lactams: Mechanisms </a:t>
            </a:r>
            <a:r>
              <a:rPr lang="en-US" sz="2800" b="1" dirty="0">
                <a:solidFill>
                  <a:schemeClr val="tx1">
                    <a:lumMod val="50000"/>
                    <a:lumOff val="50000"/>
                  </a:schemeClr>
                </a:solidFill>
                <a:latin typeface="Comic Sans MS" pitchFamily="66" charset="0"/>
                <a:hlinkClick r:id="rId4"/>
              </a:rPr>
              <a:t>of </a:t>
            </a:r>
            <a:r>
              <a:rPr lang="en-US" sz="2800" b="1" dirty="0" smtClean="0">
                <a:solidFill>
                  <a:schemeClr val="tx1">
                    <a:lumMod val="50000"/>
                    <a:lumOff val="50000"/>
                  </a:schemeClr>
                </a:solidFill>
                <a:latin typeface="Comic Sans MS" pitchFamily="66" charset="0"/>
                <a:hlinkClick r:id="rId4"/>
              </a:rPr>
              <a:t>Action </a:t>
            </a:r>
          </a:p>
          <a:p>
            <a:pPr algn="ctr">
              <a:defRPr/>
            </a:pPr>
            <a:r>
              <a:rPr lang="en-US" sz="2800" b="1" dirty="0" smtClean="0">
                <a:solidFill>
                  <a:schemeClr val="tx1">
                    <a:lumMod val="50000"/>
                    <a:lumOff val="50000"/>
                  </a:schemeClr>
                </a:solidFill>
                <a:latin typeface="Comic Sans MS" pitchFamily="66" charset="0"/>
                <a:hlinkClick r:id="rId4"/>
              </a:rPr>
              <a:t>&amp; </a:t>
            </a:r>
            <a:r>
              <a:rPr lang="en-US" sz="2800" b="1" dirty="0">
                <a:solidFill>
                  <a:schemeClr val="tx1">
                    <a:lumMod val="50000"/>
                    <a:lumOff val="50000"/>
                  </a:schemeClr>
                </a:solidFill>
                <a:latin typeface="Comic Sans MS" pitchFamily="66" charset="0"/>
                <a:hlinkClick r:id="rId4"/>
              </a:rPr>
              <a:t>Resistance</a:t>
            </a:r>
            <a:r>
              <a:rPr lang="en-US" sz="2400" dirty="0">
                <a:latin typeface="Comic Sans MS" pitchFamily="66" charset="0"/>
              </a:rPr>
              <a:t>”.</a:t>
            </a:r>
          </a:p>
          <a:p>
            <a:pPr algn="ctr">
              <a:defRPr/>
            </a:pPr>
            <a:endParaRPr lang="en-US" dirty="0">
              <a:latin typeface="Comic Sans MS" pitchFamily="66" charset="0"/>
              <a:cs typeface="+mn-cs"/>
            </a:endParaRPr>
          </a:p>
          <a:p>
            <a:pPr algn="ctr">
              <a:defRPr/>
            </a:pPr>
            <a:endParaRPr lang="en-US" sz="1800" dirty="0">
              <a:latin typeface="Arial" charset="0"/>
              <a:cs typeface="+mn-cs"/>
            </a:endParaRPr>
          </a:p>
        </p:txBody>
      </p:sp>
      <p:sp>
        <p:nvSpPr>
          <p:cNvPr id="23556" name="Rectangle 4"/>
          <p:cNvSpPr>
            <a:spLocks noChangeArrowheads="1"/>
          </p:cNvSpPr>
          <p:nvPr/>
        </p:nvSpPr>
        <p:spPr bwMode="auto">
          <a:xfrm>
            <a:off x="19050" y="6611938"/>
            <a:ext cx="4232275"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dirty="0">
                <a:latin typeface="Comic Sans MS" pitchFamily="66" charset="0"/>
              </a:rPr>
              <a:t>From the </a:t>
            </a:r>
            <a:r>
              <a:rPr lang="en-US" sz="1000" dirty="0">
                <a:latin typeface="Comic Sans MS" pitchFamily="66" charset="0"/>
                <a:hlinkClick r:id="rId5"/>
              </a:rPr>
              <a:t>Virtual Microbiology Classroom </a:t>
            </a:r>
            <a:r>
              <a:rPr lang="en-US" sz="1000" dirty="0">
                <a:latin typeface="Comic Sans MS" pitchFamily="66" charset="0"/>
              </a:rPr>
              <a:t>on </a:t>
            </a:r>
            <a:r>
              <a:rPr lang="en-US" sz="1000" dirty="0">
                <a:latin typeface="Comic Sans MS" pitchFamily="66" charset="0"/>
                <a:hlinkClick r:id="rId6"/>
              </a:rPr>
              <a:t>ScienceProfOnline.com</a:t>
            </a:r>
            <a:endParaRPr lang="en-US" sz="1000" dirty="0">
              <a:latin typeface="Comic Sans MS" pitchFamily="66" charset="0"/>
            </a:endParaRPr>
          </a:p>
        </p:txBody>
      </p:sp>
      <p:sp>
        <p:nvSpPr>
          <p:cNvPr id="11" name="Text Box 4"/>
          <p:cNvSpPr txBox="1">
            <a:spLocks noChangeArrowheads="1"/>
          </p:cNvSpPr>
          <p:nvPr/>
        </p:nvSpPr>
        <p:spPr bwMode="auto">
          <a:xfrm>
            <a:off x="5867400" y="6630273"/>
            <a:ext cx="32766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r" eaLnBrk="1" hangingPunct="1">
              <a:spcBef>
                <a:spcPct val="50000"/>
              </a:spcBef>
            </a:pPr>
            <a:r>
              <a:rPr lang="en-US" sz="1000" dirty="0" smtClean="0">
                <a:latin typeface="Comic Sans MS" pitchFamily="66" charset="0"/>
              </a:rPr>
              <a:t>Image: </a:t>
            </a:r>
            <a:r>
              <a:rPr lang="en-US" sz="1000" dirty="0" smtClean="0">
                <a:latin typeface="Comic Sans MS" pitchFamily="66" charset="0"/>
                <a:hlinkClick r:id="rId7"/>
              </a:rPr>
              <a:t>Antimicrobial resistance</a:t>
            </a:r>
            <a:r>
              <a:rPr lang="en-US" sz="1000" dirty="0" smtClean="0">
                <a:latin typeface="Comic Sans MS" pitchFamily="66" charset="0"/>
              </a:rPr>
              <a:t>, </a:t>
            </a:r>
            <a:r>
              <a:rPr lang="en-US" sz="1000" dirty="0" err="1" smtClean="0">
                <a:latin typeface="Comic Sans MS" pitchFamily="66" charset="0"/>
              </a:rPr>
              <a:t>Wykis</a:t>
            </a:r>
            <a:r>
              <a:rPr lang="en-US" sz="1000" dirty="0" smtClean="0">
                <a:latin typeface="Comic Sans MS" pitchFamily="66" charset="0"/>
              </a:rPr>
              <a:t>, Wiki</a:t>
            </a:r>
            <a:endParaRPr lang="en-US" sz="1000" dirty="0">
              <a:latin typeface="Comic Sans MS" pitchFamily="66" charset="0"/>
            </a:endParaRPr>
          </a:p>
        </p:txBody>
      </p:sp>
      <p:pic>
        <p:nvPicPr>
          <p:cNvPr id="67586" name="Picture 2" descr="File:Antibiotic resistance.sv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4800" y="381000"/>
            <a:ext cx="3124200" cy="5820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1349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body" sz="half" idx="1"/>
          </p:nvPr>
        </p:nvSpPr>
        <p:spPr>
          <a:xfrm>
            <a:off x="0" y="838200"/>
            <a:ext cx="5943600" cy="6019800"/>
          </a:xfrm>
        </p:spPr>
        <p:txBody>
          <a:bodyPr/>
          <a:lstStyle/>
          <a:p>
            <a:pPr eaLnBrk="1" hangingPunct="1">
              <a:buFontTx/>
              <a:buNone/>
            </a:pPr>
            <a:r>
              <a:rPr lang="en-US" sz="2400" b="1" dirty="0" smtClean="0">
                <a:solidFill>
                  <a:srgbClr val="800080"/>
                </a:solidFill>
                <a:latin typeface="Comic Sans MS" pitchFamily="66" charset="0"/>
              </a:rPr>
              <a:t>  </a:t>
            </a:r>
            <a:r>
              <a:rPr lang="en-US" sz="1800" b="1" dirty="0" smtClean="0">
                <a:solidFill>
                  <a:srgbClr val="800080"/>
                </a:solidFill>
                <a:latin typeface="Comic Sans MS" pitchFamily="66" charset="0"/>
                <a:hlinkClick r:id="rId3"/>
              </a:rPr>
              <a:t>GRAM-POSITIVE</a:t>
            </a:r>
            <a:endParaRPr lang="en-US" sz="1800" b="1" dirty="0" smtClean="0">
              <a:solidFill>
                <a:srgbClr val="800080"/>
              </a:solidFill>
              <a:latin typeface="Comic Sans MS" pitchFamily="66" charset="0"/>
            </a:endParaRPr>
          </a:p>
          <a:p>
            <a:pPr eaLnBrk="1" hangingPunct="1">
              <a:buFontTx/>
              <a:buNone/>
            </a:pPr>
            <a:r>
              <a:rPr lang="en-US" sz="1600" b="1" dirty="0" smtClean="0">
                <a:solidFill>
                  <a:schemeClr val="folHlink"/>
                </a:solidFill>
                <a:latin typeface="Comic Sans MS" pitchFamily="66" charset="0"/>
              </a:rPr>
              <a:t>   Facultative anaerobe</a:t>
            </a:r>
          </a:p>
          <a:p>
            <a:pPr eaLnBrk="1" hangingPunct="1">
              <a:buFontTx/>
              <a:buNone/>
            </a:pPr>
            <a:r>
              <a:rPr lang="en-US" sz="1400" dirty="0" smtClean="0">
                <a:latin typeface="Comic Sans MS" pitchFamily="66" charset="0"/>
              </a:rPr>
              <a:t>     </a:t>
            </a:r>
            <a:r>
              <a:rPr lang="en-US" sz="1400" dirty="0" err="1" smtClean="0">
                <a:latin typeface="Comic Sans MS" pitchFamily="66" charset="0"/>
              </a:rPr>
              <a:t>coccus</a:t>
            </a:r>
            <a:r>
              <a:rPr lang="en-US" sz="1400" dirty="0" smtClean="0">
                <a:latin typeface="Comic Sans MS" pitchFamily="66" charset="0"/>
              </a:rPr>
              <a:t>-shaped</a:t>
            </a:r>
          </a:p>
          <a:p>
            <a:pPr eaLnBrk="1" hangingPunct="1">
              <a:buFontTx/>
              <a:buNone/>
            </a:pPr>
            <a:endParaRPr lang="en-US" sz="900" dirty="0" smtClean="0">
              <a:latin typeface="Comic Sans MS" pitchFamily="66" charset="0"/>
            </a:endParaRPr>
          </a:p>
          <a:p>
            <a:pPr algn="ctr" eaLnBrk="1" hangingPunct="1">
              <a:buFontTx/>
              <a:buNone/>
            </a:pPr>
            <a:r>
              <a:rPr lang="en-US" sz="2000" dirty="0" smtClean="0">
                <a:latin typeface="Comic Sans MS" pitchFamily="66" charset="0"/>
              </a:rPr>
              <a:t>	  </a:t>
            </a:r>
            <a:r>
              <a:rPr lang="en-US" sz="1600" dirty="0" err="1" smtClean="0">
                <a:latin typeface="Comic Sans MS" pitchFamily="66" charset="0"/>
              </a:rPr>
              <a:t>Coccus</a:t>
            </a:r>
            <a:r>
              <a:rPr lang="en-US" sz="1600" dirty="0" smtClean="0">
                <a:latin typeface="Comic Sans MS" pitchFamily="66" charset="0"/>
              </a:rPr>
              <a:t>-shaped bacteria, which divides in a way that     results in grape-like clusters. </a:t>
            </a:r>
          </a:p>
          <a:p>
            <a:pPr lvl="1" eaLnBrk="1" hangingPunct="1">
              <a:buFontTx/>
              <a:buNone/>
            </a:pPr>
            <a:endParaRPr lang="en-US" sz="800" i="1" dirty="0" smtClean="0">
              <a:latin typeface="Comic Sans MS" pitchFamily="66" charset="0"/>
            </a:endParaRPr>
          </a:p>
          <a:p>
            <a:pPr lvl="1" eaLnBrk="1" hangingPunct="1">
              <a:buFontTx/>
              <a:buChar char="-"/>
            </a:pPr>
            <a:r>
              <a:rPr lang="en-US" sz="1400" b="1" i="1" dirty="0" smtClean="0">
                <a:latin typeface="Comic Sans MS" pitchFamily="66" charset="0"/>
              </a:rPr>
              <a:t>Staphylococcus </a:t>
            </a:r>
            <a:r>
              <a:rPr lang="en-US" sz="1400" b="1" i="1" dirty="0" err="1" smtClean="0">
                <a:latin typeface="Comic Sans MS" pitchFamily="66" charset="0"/>
              </a:rPr>
              <a:t>aureus</a:t>
            </a:r>
            <a:r>
              <a:rPr lang="en-US" sz="1400" dirty="0" smtClean="0">
                <a:latin typeface="Comic Sans MS" pitchFamily="66" charset="0"/>
              </a:rPr>
              <a:t> (golden staph), most common cause of staph infections. </a:t>
            </a:r>
          </a:p>
          <a:p>
            <a:pPr lvl="1" eaLnBrk="1" hangingPunct="1">
              <a:buFontTx/>
              <a:buChar char="-"/>
            </a:pPr>
            <a:endParaRPr lang="en-US" sz="800" dirty="0" smtClean="0">
              <a:latin typeface="Comic Sans MS" pitchFamily="66" charset="0"/>
            </a:endParaRPr>
          </a:p>
          <a:p>
            <a:pPr lvl="1" eaLnBrk="1" hangingPunct="1">
              <a:buFontTx/>
              <a:buChar char="-"/>
            </a:pPr>
            <a:r>
              <a:rPr lang="en-US" sz="1400" dirty="0" smtClean="0">
                <a:latin typeface="Comic Sans MS" pitchFamily="66" charset="0"/>
              </a:rPr>
              <a:t>Approximately 20–30% of general population  “Staph </a:t>
            </a:r>
            <a:r>
              <a:rPr lang="en-US" sz="1400" i="1" dirty="0" smtClean="0">
                <a:latin typeface="Comic Sans MS" pitchFamily="66" charset="0"/>
              </a:rPr>
              <a:t>(</a:t>
            </a:r>
            <a:r>
              <a:rPr lang="en-US" sz="1400" i="1" dirty="0" err="1" smtClean="0">
                <a:latin typeface="Comic Sans MS" pitchFamily="66" charset="0"/>
              </a:rPr>
              <a:t>aureus</a:t>
            </a:r>
            <a:r>
              <a:rPr lang="en-US" sz="1400" i="1" dirty="0" smtClean="0">
                <a:latin typeface="Comic Sans MS" pitchFamily="66" charset="0"/>
              </a:rPr>
              <a:t>) </a:t>
            </a:r>
            <a:r>
              <a:rPr lang="en-US" sz="1400" dirty="0" smtClean="0">
                <a:latin typeface="Comic Sans MS" pitchFamily="66" charset="0"/>
              </a:rPr>
              <a:t>carriers." </a:t>
            </a:r>
          </a:p>
          <a:p>
            <a:pPr lvl="1" eaLnBrk="1" hangingPunct="1">
              <a:buFontTx/>
              <a:buChar char="-"/>
            </a:pPr>
            <a:endParaRPr lang="en-US" sz="800" dirty="0" smtClean="0">
              <a:latin typeface="Comic Sans MS" pitchFamily="66" charset="0"/>
            </a:endParaRPr>
          </a:p>
          <a:p>
            <a:pPr lvl="1" eaLnBrk="1" hangingPunct="1">
              <a:buFontTx/>
              <a:buChar char="-"/>
            </a:pPr>
            <a:r>
              <a:rPr lang="en-US" sz="1400" i="1" dirty="0" smtClean="0">
                <a:latin typeface="Comic Sans MS" pitchFamily="66" charset="0"/>
              </a:rPr>
              <a:t>S. </a:t>
            </a:r>
            <a:r>
              <a:rPr lang="en-US" sz="1400" i="1" dirty="0" err="1" smtClean="0">
                <a:latin typeface="Comic Sans MS" pitchFamily="66" charset="0"/>
              </a:rPr>
              <a:t>aureus</a:t>
            </a:r>
            <a:r>
              <a:rPr lang="en-US" sz="1400" dirty="0" smtClean="0">
                <a:latin typeface="Comic Sans MS" pitchFamily="66" charset="0"/>
              </a:rPr>
              <a:t> can cause illnesses ranging from minor skin infections to life-threatening diseases, such as meningitis, </a:t>
            </a:r>
            <a:r>
              <a:rPr lang="en-US" sz="1400" dirty="0" smtClean="0">
                <a:latin typeface="Comic Sans MS" pitchFamily="66" charset="0"/>
              </a:rPr>
              <a:t>toxic </a:t>
            </a:r>
            <a:r>
              <a:rPr lang="en-US" sz="1400" dirty="0" smtClean="0">
                <a:latin typeface="Comic Sans MS" pitchFamily="66" charset="0"/>
              </a:rPr>
              <a:t>shock syndrome (TSS) &amp; septicemia. </a:t>
            </a:r>
          </a:p>
          <a:p>
            <a:pPr lvl="1" eaLnBrk="1" hangingPunct="1">
              <a:buFontTx/>
              <a:buChar char="-"/>
            </a:pPr>
            <a:endParaRPr lang="en-US" sz="800" dirty="0" smtClean="0">
              <a:latin typeface="Comic Sans MS" pitchFamily="66" charset="0"/>
            </a:endParaRPr>
          </a:p>
          <a:p>
            <a:pPr lvl="1" eaLnBrk="1" hangingPunct="1">
              <a:buFontTx/>
              <a:buChar char="-"/>
            </a:pPr>
            <a:r>
              <a:rPr lang="en-US" sz="1400" b="1" dirty="0" smtClean="0">
                <a:latin typeface="Comic Sans MS" pitchFamily="66" charset="0"/>
              </a:rPr>
              <a:t>MRSA</a:t>
            </a:r>
            <a:r>
              <a:rPr lang="en-US" sz="1400" dirty="0" smtClean="0">
                <a:latin typeface="Comic Sans MS" pitchFamily="66" charset="0"/>
              </a:rPr>
              <a:t> = </a:t>
            </a:r>
            <a:r>
              <a:rPr lang="en-US" sz="1400" dirty="0" smtClean="0">
                <a:solidFill>
                  <a:srgbClr val="C00000"/>
                </a:solidFill>
                <a:latin typeface="Comic Sans MS" pitchFamily="66" charset="0"/>
              </a:rPr>
              <a:t>M</a:t>
            </a:r>
            <a:r>
              <a:rPr lang="en-US" sz="1400" dirty="0" smtClean="0">
                <a:latin typeface="Comic Sans MS" pitchFamily="66" charset="0"/>
              </a:rPr>
              <a:t>ethicillin-</a:t>
            </a:r>
            <a:r>
              <a:rPr lang="en-US" sz="1400" dirty="0" smtClean="0">
                <a:solidFill>
                  <a:srgbClr val="C00000"/>
                </a:solidFill>
                <a:latin typeface="Comic Sans MS" pitchFamily="66" charset="0"/>
              </a:rPr>
              <a:t>r</a:t>
            </a:r>
            <a:r>
              <a:rPr lang="en-US" sz="1400" dirty="0" smtClean="0">
                <a:latin typeface="Comic Sans MS" pitchFamily="66" charset="0"/>
              </a:rPr>
              <a:t>esistant </a:t>
            </a:r>
            <a:r>
              <a:rPr lang="en-US" sz="1400" i="1" dirty="0" smtClean="0">
                <a:solidFill>
                  <a:srgbClr val="C00000"/>
                </a:solidFill>
                <a:latin typeface="Comic Sans MS" pitchFamily="66" charset="0"/>
              </a:rPr>
              <a:t>S</a:t>
            </a:r>
            <a:r>
              <a:rPr lang="en-US" sz="1400" i="1" dirty="0" smtClean="0">
                <a:latin typeface="Comic Sans MS" pitchFamily="66" charset="0"/>
              </a:rPr>
              <a:t>taphylococcus </a:t>
            </a:r>
            <a:r>
              <a:rPr lang="en-US" sz="1400" i="1" dirty="0" err="1" smtClean="0">
                <a:solidFill>
                  <a:srgbClr val="C00000"/>
                </a:solidFill>
                <a:latin typeface="Comic Sans MS" pitchFamily="66" charset="0"/>
              </a:rPr>
              <a:t>a</a:t>
            </a:r>
            <a:r>
              <a:rPr lang="en-US" sz="1400" i="1" dirty="0" err="1" smtClean="0">
                <a:latin typeface="Comic Sans MS" pitchFamily="66" charset="0"/>
              </a:rPr>
              <a:t>ureus</a:t>
            </a:r>
            <a:endParaRPr lang="en-US" sz="1400" i="1" dirty="0" smtClean="0">
              <a:latin typeface="Comic Sans MS" pitchFamily="66" charset="0"/>
            </a:endParaRPr>
          </a:p>
          <a:p>
            <a:pPr lvl="1" eaLnBrk="1" hangingPunct="1">
              <a:buFontTx/>
              <a:buChar char="-"/>
            </a:pPr>
            <a:endParaRPr lang="en-US" sz="800" dirty="0" smtClean="0">
              <a:latin typeface="Comic Sans MS" pitchFamily="66" charset="0"/>
            </a:endParaRPr>
          </a:p>
          <a:p>
            <a:pPr lvl="1" eaLnBrk="1" hangingPunct="1">
              <a:buFontTx/>
              <a:buChar char="-"/>
            </a:pPr>
            <a:r>
              <a:rPr lang="en-US" sz="1400" dirty="0" smtClean="0">
                <a:latin typeface="Comic Sans MS" pitchFamily="66" charset="0"/>
              </a:rPr>
              <a:t>One of the four most common causes of </a:t>
            </a:r>
            <a:r>
              <a:rPr lang="en-US" sz="1400" b="1" dirty="0" smtClean="0">
                <a:latin typeface="Comic Sans MS" pitchFamily="66" charset="0"/>
              </a:rPr>
              <a:t>nosocomial infections</a:t>
            </a:r>
            <a:r>
              <a:rPr lang="en-US" sz="1400" dirty="0" smtClean="0">
                <a:latin typeface="Comic Sans MS" pitchFamily="66" charset="0"/>
              </a:rPr>
              <a:t>, often causing postsurgical wound infections. </a:t>
            </a:r>
          </a:p>
          <a:p>
            <a:pPr lvl="1" eaLnBrk="1" hangingPunct="1">
              <a:buFontTx/>
              <a:buChar char="-"/>
            </a:pPr>
            <a:endParaRPr lang="en-US" sz="800" dirty="0" smtClean="0">
              <a:latin typeface="Comic Sans MS" pitchFamily="66" charset="0"/>
            </a:endParaRPr>
          </a:p>
          <a:p>
            <a:pPr lvl="1" eaLnBrk="1" hangingPunct="1">
              <a:buFontTx/>
              <a:buChar char="-"/>
            </a:pPr>
            <a:r>
              <a:rPr lang="en-US" sz="1400" b="1" i="1" dirty="0" smtClean="0">
                <a:latin typeface="Comic Sans MS" pitchFamily="66" charset="0"/>
              </a:rPr>
              <a:t>S. </a:t>
            </a:r>
            <a:r>
              <a:rPr lang="en-US" sz="1400" b="1" i="1" dirty="0" err="1" smtClean="0">
                <a:latin typeface="Comic Sans MS" pitchFamily="66" charset="0"/>
              </a:rPr>
              <a:t>epidermidis</a:t>
            </a:r>
            <a:r>
              <a:rPr lang="en-US" sz="1400" dirty="0" smtClean="0">
                <a:latin typeface="Comic Sans MS" pitchFamily="66" charset="0"/>
              </a:rPr>
              <a:t> is </a:t>
            </a:r>
            <a:r>
              <a:rPr lang="en-US" sz="1400" dirty="0" smtClean="0">
                <a:latin typeface="Comic Sans MS" pitchFamily="66" charset="0"/>
                <a:hlinkClick r:id="rId4"/>
              </a:rPr>
              <a:t>normal flora</a:t>
            </a:r>
            <a:r>
              <a:rPr lang="en-US" sz="1400" dirty="0" smtClean="0">
                <a:latin typeface="Comic Sans MS" pitchFamily="66" charset="0"/>
              </a:rPr>
              <a:t> which inhabits the skin of healthy humans.</a:t>
            </a:r>
            <a:endParaRPr lang="en-US" sz="4000" dirty="0" smtClean="0">
              <a:latin typeface="Comic Sans MS" pitchFamily="66" charset="0"/>
            </a:endParaRPr>
          </a:p>
        </p:txBody>
      </p:sp>
      <p:sp>
        <p:nvSpPr>
          <p:cNvPr id="14339" name="Oval 6"/>
          <p:cNvSpPr>
            <a:spLocks noChangeArrowheads="1"/>
          </p:cNvSpPr>
          <p:nvPr/>
        </p:nvSpPr>
        <p:spPr bwMode="auto">
          <a:xfrm>
            <a:off x="3505200" y="1295400"/>
            <a:ext cx="228600" cy="228600"/>
          </a:xfrm>
          <a:prstGeom prst="ellipse">
            <a:avLst/>
          </a:prstGeom>
          <a:solidFill>
            <a:srgbClr val="9900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40" name="Oval 7"/>
          <p:cNvSpPr>
            <a:spLocks noChangeArrowheads="1"/>
          </p:cNvSpPr>
          <p:nvPr/>
        </p:nvSpPr>
        <p:spPr bwMode="auto">
          <a:xfrm>
            <a:off x="3657600" y="1143000"/>
            <a:ext cx="228600" cy="228600"/>
          </a:xfrm>
          <a:prstGeom prst="ellipse">
            <a:avLst/>
          </a:prstGeom>
          <a:solidFill>
            <a:srgbClr val="9900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41" name="Oval 8"/>
          <p:cNvSpPr>
            <a:spLocks noChangeArrowheads="1"/>
          </p:cNvSpPr>
          <p:nvPr/>
        </p:nvSpPr>
        <p:spPr bwMode="auto">
          <a:xfrm>
            <a:off x="4038600" y="1066800"/>
            <a:ext cx="228600" cy="228600"/>
          </a:xfrm>
          <a:prstGeom prst="ellipse">
            <a:avLst/>
          </a:prstGeom>
          <a:solidFill>
            <a:srgbClr val="9900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42" name="Oval 9"/>
          <p:cNvSpPr>
            <a:spLocks noChangeArrowheads="1"/>
          </p:cNvSpPr>
          <p:nvPr/>
        </p:nvSpPr>
        <p:spPr bwMode="auto">
          <a:xfrm>
            <a:off x="3886200" y="1219200"/>
            <a:ext cx="228600" cy="228600"/>
          </a:xfrm>
          <a:prstGeom prst="ellipse">
            <a:avLst/>
          </a:prstGeom>
          <a:solidFill>
            <a:srgbClr val="9900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43" name="Oval 10"/>
          <p:cNvSpPr>
            <a:spLocks noChangeArrowheads="1"/>
          </p:cNvSpPr>
          <p:nvPr/>
        </p:nvSpPr>
        <p:spPr bwMode="auto">
          <a:xfrm>
            <a:off x="3733800" y="1371600"/>
            <a:ext cx="228600" cy="228600"/>
          </a:xfrm>
          <a:prstGeom prst="ellipse">
            <a:avLst/>
          </a:prstGeom>
          <a:solidFill>
            <a:srgbClr val="9900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44" name="Oval 11"/>
          <p:cNvSpPr>
            <a:spLocks noChangeArrowheads="1"/>
          </p:cNvSpPr>
          <p:nvPr/>
        </p:nvSpPr>
        <p:spPr bwMode="auto">
          <a:xfrm>
            <a:off x="4114800" y="1295400"/>
            <a:ext cx="228600" cy="228600"/>
          </a:xfrm>
          <a:prstGeom prst="ellipse">
            <a:avLst/>
          </a:prstGeom>
          <a:solidFill>
            <a:srgbClr val="9900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4345" name="Picture 13" descr="Staphylococcus"/>
          <p:cNvPicPr>
            <a:picLocks noGrp="1" noChangeAspect="1" noChangeArrowheads="1"/>
          </p:cNvPicPr>
          <p:nvPr>
            <p:ph sz="quarter" idx="3"/>
          </p:nvPr>
        </p:nvPicPr>
        <p:blipFill>
          <a:blip r:embed="rId5">
            <a:extLst>
              <a:ext uri="{28A0092B-C50C-407E-A947-70E740481C1C}">
                <a14:useLocalDpi xmlns:a14="http://schemas.microsoft.com/office/drawing/2010/main" val="0"/>
              </a:ext>
            </a:extLst>
          </a:blip>
          <a:srcRect/>
          <a:stretch>
            <a:fillRect/>
          </a:stretch>
        </p:blipFill>
        <p:spPr>
          <a:xfrm>
            <a:off x="6172200" y="1828800"/>
            <a:ext cx="2767013" cy="2187575"/>
          </a:xfrm>
          <a:prstGeom prst="ellipse">
            <a:avLst/>
          </a:prstGeom>
          <a:ln w="9525">
            <a:solidFill>
              <a:srgbClr val="000000"/>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346" name="Text Box 14"/>
          <p:cNvSpPr txBox="1">
            <a:spLocks noChangeArrowheads="1"/>
          </p:cNvSpPr>
          <p:nvPr/>
        </p:nvSpPr>
        <p:spPr bwMode="auto">
          <a:xfrm>
            <a:off x="5715000" y="6461125"/>
            <a:ext cx="3429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r" eaLnBrk="1" hangingPunct="1">
              <a:spcBef>
                <a:spcPct val="50000"/>
              </a:spcBef>
            </a:pPr>
            <a:r>
              <a:rPr lang="en-US" sz="1000">
                <a:latin typeface="Comic Sans MS" pitchFamily="66" charset="0"/>
              </a:rPr>
              <a:t>Image: Mannitol salt plates, T. Port;</a:t>
            </a:r>
            <a:r>
              <a:rPr lang="en-US" sz="1000" i="1">
                <a:latin typeface="Comic Sans MS" pitchFamily="66" charset="0"/>
              </a:rPr>
              <a:t> S. aureus, </a:t>
            </a:r>
            <a:r>
              <a:rPr lang="en-US" sz="1000">
                <a:latin typeface="Comic Sans MS" pitchFamily="66" charset="0"/>
              </a:rPr>
              <a:t>Janice Haney Carr</a:t>
            </a:r>
            <a:r>
              <a:rPr lang="en-US" sz="1000" i="1">
                <a:latin typeface="Comic Sans MS" pitchFamily="66" charset="0"/>
              </a:rPr>
              <a:t> , </a:t>
            </a:r>
            <a:r>
              <a:rPr lang="en-US" sz="1000">
                <a:latin typeface="Comic Sans MS" pitchFamily="66" charset="0"/>
                <a:hlinkClick r:id="rId6"/>
              </a:rPr>
              <a:t>PHIL</a:t>
            </a:r>
            <a:r>
              <a:rPr lang="en-US" sz="1000">
                <a:latin typeface="Comic Sans MS" pitchFamily="66" charset="0"/>
              </a:rPr>
              <a:t> #10046; </a:t>
            </a:r>
            <a:r>
              <a:rPr lang="en-US" sz="1000">
                <a:latin typeface="Comic Sans MS" pitchFamily="66" charset="0"/>
                <a:hlinkClick r:id="rId7"/>
              </a:rPr>
              <a:t>Gram stain</a:t>
            </a:r>
            <a:r>
              <a:rPr lang="en-US" sz="1000" i="1">
                <a:latin typeface="Comic Sans MS" pitchFamily="66" charset="0"/>
              </a:rPr>
              <a:t> Staph, </a:t>
            </a:r>
            <a:r>
              <a:rPr lang="en-US" sz="1000">
                <a:latin typeface="Comic Sans MS" pitchFamily="66" charset="0"/>
              </a:rPr>
              <a:t>T. Port</a:t>
            </a:r>
            <a:endParaRPr lang="en-US">
              <a:latin typeface="Comic Sans MS" pitchFamily="66" charset="0"/>
            </a:endParaRPr>
          </a:p>
        </p:txBody>
      </p:sp>
      <p:pic>
        <p:nvPicPr>
          <p:cNvPr id="14347" name="Picture 17" descr="Mannitol Salt Pos and Ne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48400" y="228599"/>
            <a:ext cx="2667000" cy="1469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0" name="Picture 22" descr="Staphylococcus-simple-stain-sm"/>
          <p:cNvPicPr>
            <a:picLocks noGrp="1" noChangeAspect="1" noChangeArrowheads="1"/>
          </p:cNvPicPr>
          <p:nvPr>
            <p:ph sz="quarter" idx="2"/>
          </p:nvPr>
        </p:nvPicPr>
        <p:blipFill>
          <a:blip r:embed="rId9">
            <a:extLst>
              <a:ext uri="{28A0092B-C50C-407E-A947-70E740481C1C}">
                <a14:useLocalDpi xmlns:a14="http://schemas.microsoft.com/office/drawing/2010/main" val="0"/>
              </a:ext>
            </a:extLst>
          </a:blip>
          <a:srcRect/>
          <a:stretch>
            <a:fillRect/>
          </a:stretch>
        </p:blipFill>
        <p:spPr>
          <a:xfrm>
            <a:off x="6172200" y="4114800"/>
            <a:ext cx="2660650" cy="2008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351" name="Text Box 23"/>
          <p:cNvSpPr txBox="1">
            <a:spLocks noChangeArrowheads="1"/>
          </p:cNvSpPr>
          <p:nvPr/>
        </p:nvSpPr>
        <p:spPr bwMode="auto">
          <a:xfrm>
            <a:off x="7772400" y="4419600"/>
            <a:ext cx="1143000"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eaLnBrk="1" hangingPunct="1">
              <a:spcBef>
                <a:spcPct val="50000"/>
              </a:spcBef>
            </a:pPr>
            <a:r>
              <a:rPr lang="en-US" sz="900" b="1" dirty="0"/>
              <a:t>Our lab friend </a:t>
            </a:r>
            <a:r>
              <a:rPr lang="en-US" sz="1000" b="1" i="1" dirty="0" err="1"/>
              <a:t>Stapylococcus</a:t>
            </a:r>
            <a:r>
              <a:rPr lang="en-US" sz="900" b="1" i="1" dirty="0"/>
              <a:t> </a:t>
            </a:r>
            <a:r>
              <a:rPr lang="en-US" sz="900" b="1" i="1" dirty="0" err="1"/>
              <a:t>epidermidis</a:t>
            </a:r>
            <a:r>
              <a:rPr lang="en-US" sz="1000" b="1" i="1" dirty="0"/>
              <a:t>.</a:t>
            </a:r>
          </a:p>
        </p:txBody>
      </p:sp>
      <p:sp>
        <p:nvSpPr>
          <p:cNvPr id="14352" name="Text Box 24"/>
          <p:cNvSpPr txBox="1">
            <a:spLocks noChangeArrowheads="1"/>
          </p:cNvSpPr>
          <p:nvPr/>
        </p:nvSpPr>
        <p:spPr bwMode="auto">
          <a:xfrm>
            <a:off x="6629400" y="2438400"/>
            <a:ext cx="2024063" cy="101566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eaLnBrk="1" hangingPunct="1"/>
            <a:r>
              <a:rPr lang="en-US" sz="1200" b="1" i="1" dirty="0">
                <a:solidFill>
                  <a:srgbClr val="008000"/>
                </a:solidFill>
                <a:latin typeface="Comic Sans MS" pitchFamily="66" charset="0"/>
              </a:rPr>
              <a:t>Staphylococcus </a:t>
            </a:r>
            <a:r>
              <a:rPr lang="en-US" sz="1200" b="1" i="1" dirty="0" err="1" smtClean="0">
                <a:solidFill>
                  <a:srgbClr val="008000"/>
                </a:solidFill>
                <a:latin typeface="Comic Sans MS" pitchFamily="66" charset="0"/>
              </a:rPr>
              <a:t>aureus</a:t>
            </a:r>
            <a:r>
              <a:rPr lang="en-US" sz="1200" b="1" i="1" dirty="0" smtClean="0">
                <a:solidFill>
                  <a:srgbClr val="008000"/>
                </a:solidFill>
                <a:latin typeface="Comic Sans MS" pitchFamily="66" charset="0"/>
              </a:rPr>
              <a:t> </a:t>
            </a:r>
            <a:endParaRPr lang="en-US" sz="1200" b="1" i="1" dirty="0">
              <a:solidFill>
                <a:srgbClr val="008000"/>
              </a:solidFill>
              <a:latin typeface="Comic Sans MS" pitchFamily="66" charset="0"/>
            </a:endParaRPr>
          </a:p>
          <a:p>
            <a:pPr algn="ctr" eaLnBrk="1" hangingPunct="1"/>
            <a:r>
              <a:rPr lang="en-US" sz="1200" b="1" dirty="0">
                <a:solidFill>
                  <a:srgbClr val="008000"/>
                </a:solidFill>
                <a:latin typeface="Comic Sans MS" pitchFamily="66" charset="0"/>
              </a:rPr>
              <a:t>Golden staph </a:t>
            </a:r>
          </a:p>
          <a:p>
            <a:pPr algn="ctr" eaLnBrk="1" hangingPunct="1"/>
            <a:r>
              <a:rPr lang="en-US" sz="1200" dirty="0">
                <a:latin typeface="Comic Sans MS" pitchFamily="66" charset="0"/>
              </a:rPr>
              <a:t>(One of the reasons snot </a:t>
            </a:r>
            <a:r>
              <a:rPr lang="en-US" sz="1200" dirty="0" smtClean="0">
                <a:latin typeface="Comic Sans MS" pitchFamily="66" charset="0"/>
              </a:rPr>
              <a:t>can turn</a:t>
            </a:r>
            <a:r>
              <a:rPr lang="en-US" sz="1200" dirty="0" smtClean="0">
                <a:latin typeface="Comic Sans MS" pitchFamily="66" charset="0"/>
              </a:rPr>
              <a:t> </a:t>
            </a:r>
            <a:r>
              <a:rPr lang="en-US" sz="1200" dirty="0">
                <a:latin typeface="Comic Sans MS" pitchFamily="66" charset="0"/>
              </a:rPr>
              <a:t>yellow when you are sick.)</a:t>
            </a:r>
          </a:p>
        </p:txBody>
      </p:sp>
      <p:sp>
        <p:nvSpPr>
          <p:cNvPr id="14355" name="Text Box 5"/>
          <p:cNvSpPr txBox="1">
            <a:spLocks noChangeArrowheads="1"/>
          </p:cNvSpPr>
          <p:nvPr/>
        </p:nvSpPr>
        <p:spPr bwMode="auto">
          <a:xfrm>
            <a:off x="0" y="6621463"/>
            <a:ext cx="533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spcBef>
                <a:spcPct val="50000"/>
              </a:spcBef>
            </a:pPr>
            <a:r>
              <a:rPr lang="en-US" sz="1000" b="1">
                <a:latin typeface="Comic Sans MS" pitchFamily="66" charset="0"/>
              </a:rPr>
              <a:t>From the  </a:t>
            </a:r>
            <a:r>
              <a:rPr lang="en-US" sz="1000" b="1">
                <a:latin typeface="Comic Sans MS" pitchFamily="66" charset="0"/>
                <a:hlinkClick r:id="rId10"/>
              </a:rPr>
              <a:t>Virtual Microbiology Classroom</a:t>
            </a:r>
            <a:r>
              <a:rPr lang="en-US" sz="1000" b="1">
                <a:latin typeface="Comic Sans MS" pitchFamily="66" charset="0"/>
              </a:rPr>
              <a:t> on </a:t>
            </a:r>
            <a:r>
              <a:rPr lang="en-US" sz="1000" b="1">
                <a:latin typeface="Comic Sans MS" pitchFamily="66" charset="0"/>
                <a:hlinkClick r:id="rId11"/>
              </a:rPr>
              <a:t>ScienceProfOnline.com</a:t>
            </a:r>
            <a:endParaRPr lang="en-US" sz="1000" b="1">
              <a:latin typeface="Comic Sans MS" pitchFamily="66" charset="0"/>
            </a:endParaRPr>
          </a:p>
        </p:txBody>
      </p:sp>
      <p:sp>
        <p:nvSpPr>
          <p:cNvPr id="14356" name="Title 1"/>
          <p:cNvSpPr>
            <a:spLocks noGrp="1"/>
          </p:cNvSpPr>
          <p:nvPr>
            <p:ph type="title"/>
          </p:nvPr>
        </p:nvSpPr>
        <p:spPr>
          <a:xfrm>
            <a:off x="144651" y="103322"/>
            <a:ext cx="6629400" cy="582478"/>
          </a:xfrm>
        </p:spPr>
        <p:txBody>
          <a:bodyPr/>
          <a:lstStyle/>
          <a:p>
            <a:pPr algn="l"/>
            <a:r>
              <a:rPr lang="en-US" sz="2400" dirty="0" smtClean="0">
                <a:latin typeface="Jokerman" pitchFamily="82" charset="0"/>
              </a:rPr>
              <a:t>Meet the Microbes: </a:t>
            </a:r>
            <a:r>
              <a:rPr lang="en-US" sz="2400" i="1" dirty="0" smtClean="0">
                <a:solidFill>
                  <a:schemeClr val="tx1">
                    <a:lumMod val="50000"/>
                    <a:lumOff val="50000"/>
                  </a:schemeClr>
                </a:solidFill>
                <a:latin typeface="Comic Sans MS" pitchFamily="66" charset="0"/>
              </a:rPr>
              <a:t>Staphylococcus sp.</a:t>
            </a:r>
            <a:r>
              <a:rPr lang="en-US" sz="4000" dirty="0" smtClean="0">
                <a:solidFill>
                  <a:schemeClr val="tx1">
                    <a:lumMod val="50000"/>
                    <a:lumOff val="50000"/>
                  </a:schemeClr>
                </a:solidFill>
              </a:rPr>
              <a:t> </a:t>
            </a:r>
          </a:p>
        </p:txBody>
      </p:sp>
      <p:sp>
        <p:nvSpPr>
          <p:cNvPr id="21" name="AutoShape 35"/>
          <p:cNvSpPr>
            <a:spLocks noChangeArrowheads="1"/>
          </p:cNvSpPr>
          <p:nvPr/>
        </p:nvSpPr>
        <p:spPr bwMode="auto">
          <a:xfrm>
            <a:off x="5715001" y="5112342"/>
            <a:ext cx="1714500" cy="1377950"/>
          </a:xfrm>
          <a:prstGeom prst="irregularSeal1">
            <a:avLst/>
          </a:prstGeom>
          <a:solidFill>
            <a:schemeClr val="bg1"/>
          </a:solidFill>
          <a:ln w="28575">
            <a:solidFill>
              <a:srgbClr val="CC0099"/>
            </a:solidFill>
            <a:miter lim="800000"/>
            <a:headEnd/>
            <a:tailEnd/>
          </a:ln>
          <a:effectLst/>
          <a:extLst/>
        </p:spPr>
        <p:txBody>
          <a:bodyPr wrap="none" anchor="ctr"/>
          <a:lstStyle/>
          <a:p>
            <a:endParaRPr lang="en-US">
              <a:ln w="38100">
                <a:solidFill>
                  <a:schemeClr val="tx1"/>
                </a:solidFill>
              </a:ln>
            </a:endParaRPr>
          </a:p>
        </p:txBody>
      </p:sp>
      <p:sp>
        <p:nvSpPr>
          <p:cNvPr id="22" name="Text Box 36"/>
          <p:cNvSpPr txBox="1">
            <a:spLocks noChangeArrowheads="1"/>
          </p:cNvSpPr>
          <p:nvPr/>
        </p:nvSpPr>
        <p:spPr bwMode="auto">
          <a:xfrm>
            <a:off x="6124576" y="5539707"/>
            <a:ext cx="89534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ctr" eaLnBrk="1" hangingPunct="1">
              <a:spcBef>
                <a:spcPct val="50000"/>
              </a:spcBef>
            </a:pPr>
            <a:r>
              <a:rPr lang="en-US" sz="1400" dirty="0">
                <a:solidFill>
                  <a:srgbClr val="FFFFFF"/>
                </a:solidFill>
                <a:latin typeface="Comic Sans MS" pitchFamily="66" charset="0"/>
                <a:hlinkClick r:id="rId12"/>
              </a:rPr>
              <a:t>Gram Stain</a:t>
            </a:r>
            <a:endParaRPr lang="en-US" sz="1400" dirty="0">
              <a:solidFill>
                <a:srgbClr val="FFFFFF"/>
              </a:solidFill>
              <a:latin typeface="Comic Sans MS" pitchFamily="66" charset="0"/>
            </a:endParaRPr>
          </a:p>
        </p:txBody>
      </p:sp>
      <p:sp>
        <p:nvSpPr>
          <p:cNvPr id="23" name="AutoShape 18"/>
          <p:cNvSpPr>
            <a:spLocks noChangeArrowheads="1"/>
          </p:cNvSpPr>
          <p:nvPr/>
        </p:nvSpPr>
        <p:spPr bwMode="auto">
          <a:xfrm>
            <a:off x="7641431" y="762000"/>
            <a:ext cx="1524000" cy="1462314"/>
          </a:xfrm>
          <a:prstGeom prst="irregularSeal1">
            <a:avLst/>
          </a:prstGeom>
          <a:solidFill>
            <a:schemeClr val="bg1"/>
          </a:solidFill>
          <a:ln w="38100">
            <a:solidFill>
              <a:srgbClr val="FFFF00"/>
            </a:solidFill>
            <a:miter lim="800000"/>
            <a:headEnd/>
            <a:tailEnd/>
          </a:ln>
          <a:effectLst/>
          <a:extLst/>
        </p:spPr>
        <p:txBody>
          <a:bodyPr wrap="none" anchor="ctr"/>
          <a:lstStyle/>
          <a:p>
            <a:endParaRPr lang="en-US"/>
          </a:p>
        </p:txBody>
      </p:sp>
      <p:sp>
        <p:nvSpPr>
          <p:cNvPr id="24" name="Text Box 19"/>
          <p:cNvSpPr txBox="1">
            <a:spLocks noChangeArrowheads="1"/>
          </p:cNvSpPr>
          <p:nvPr/>
        </p:nvSpPr>
        <p:spPr bwMode="auto">
          <a:xfrm>
            <a:off x="7895431" y="1262390"/>
            <a:ext cx="914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ctr" eaLnBrk="1" hangingPunct="1">
              <a:spcBef>
                <a:spcPct val="50000"/>
              </a:spcBef>
            </a:pPr>
            <a:r>
              <a:rPr lang="en-US" sz="1400" dirty="0" err="1">
                <a:latin typeface="Comic Sans MS" pitchFamily="66" charset="0"/>
                <a:hlinkClick r:id="rId13"/>
              </a:rPr>
              <a:t>Mannitol</a:t>
            </a:r>
            <a:r>
              <a:rPr lang="en-US" sz="1400" dirty="0">
                <a:latin typeface="Comic Sans MS" pitchFamily="66" charset="0"/>
                <a:hlinkClick r:id="rId13"/>
              </a:rPr>
              <a:t> Salt</a:t>
            </a:r>
            <a:endParaRPr lang="en-US" sz="1400" dirty="0">
              <a:latin typeface="Comic Sans MS" pitchFamily="66"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body" sz="half" idx="1"/>
          </p:nvPr>
        </p:nvSpPr>
        <p:spPr>
          <a:xfrm>
            <a:off x="0" y="838200"/>
            <a:ext cx="5638800" cy="6019800"/>
          </a:xfrm>
        </p:spPr>
        <p:txBody>
          <a:bodyPr/>
          <a:lstStyle/>
          <a:p>
            <a:pPr eaLnBrk="1" hangingPunct="1">
              <a:buFontTx/>
              <a:buNone/>
            </a:pPr>
            <a:endParaRPr lang="en-US" sz="1000" b="1" dirty="0" smtClean="0">
              <a:solidFill>
                <a:srgbClr val="800080"/>
              </a:solidFill>
              <a:latin typeface="Comic Sans MS" pitchFamily="66" charset="0"/>
            </a:endParaRPr>
          </a:p>
          <a:p>
            <a:pPr eaLnBrk="1" hangingPunct="1">
              <a:buFontTx/>
              <a:buNone/>
            </a:pPr>
            <a:r>
              <a:rPr lang="en-US" sz="2400" b="1" dirty="0" smtClean="0">
                <a:solidFill>
                  <a:srgbClr val="800080"/>
                </a:solidFill>
                <a:latin typeface="Comic Sans MS" pitchFamily="66" charset="0"/>
              </a:rPr>
              <a:t>  </a:t>
            </a:r>
            <a:r>
              <a:rPr lang="en-US" sz="1800" b="1" dirty="0" smtClean="0">
                <a:solidFill>
                  <a:srgbClr val="FF0066"/>
                </a:solidFill>
                <a:latin typeface="Comic Sans MS" pitchFamily="66" charset="0"/>
                <a:hlinkClick r:id="rId3"/>
              </a:rPr>
              <a:t>GRAM-NEGATIVE</a:t>
            </a:r>
            <a:endParaRPr lang="en-US" sz="1800" b="1" dirty="0" smtClean="0">
              <a:solidFill>
                <a:srgbClr val="FF0066"/>
              </a:solidFill>
              <a:latin typeface="Comic Sans MS" pitchFamily="66" charset="0"/>
            </a:endParaRPr>
          </a:p>
          <a:p>
            <a:pPr eaLnBrk="1" hangingPunct="1">
              <a:buFontTx/>
              <a:buNone/>
            </a:pPr>
            <a:r>
              <a:rPr lang="en-US" sz="1600" b="1" dirty="0" smtClean="0">
                <a:solidFill>
                  <a:schemeClr val="folHlink"/>
                </a:solidFill>
                <a:latin typeface="Comic Sans MS" pitchFamily="66" charset="0"/>
              </a:rPr>
              <a:t>   Facultative anaerobe</a:t>
            </a:r>
          </a:p>
          <a:p>
            <a:pPr eaLnBrk="1" hangingPunct="1">
              <a:buFontTx/>
              <a:buNone/>
            </a:pPr>
            <a:r>
              <a:rPr lang="en-US" sz="1400" dirty="0" smtClean="0">
                <a:latin typeface="Comic Sans MS" pitchFamily="66" charset="0"/>
              </a:rPr>
              <a:t>     bacillus-shaped</a:t>
            </a:r>
          </a:p>
          <a:p>
            <a:pPr eaLnBrk="1" hangingPunct="1">
              <a:buFontTx/>
              <a:buNone/>
            </a:pPr>
            <a:endParaRPr lang="en-US" sz="900" dirty="0" smtClean="0">
              <a:latin typeface="Comic Sans MS" pitchFamily="66" charset="0"/>
            </a:endParaRPr>
          </a:p>
          <a:p>
            <a:pPr eaLnBrk="1" hangingPunct="1">
              <a:buFontTx/>
              <a:buNone/>
            </a:pPr>
            <a:r>
              <a:rPr lang="en-US" sz="2000" dirty="0" smtClean="0">
                <a:latin typeface="Comic Sans MS" pitchFamily="66" charset="0"/>
              </a:rPr>
              <a:t>	</a:t>
            </a:r>
            <a:r>
              <a:rPr lang="en-US" sz="1600" dirty="0" smtClean="0">
                <a:latin typeface="Comic Sans MS" pitchFamily="66" charset="0"/>
              </a:rPr>
              <a:t>Some strains of </a:t>
            </a:r>
            <a:r>
              <a:rPr lang="en-US" sz="1600" i="1" dirty="0" smtClean="0">
                <a:latin typeface="Comic Sans MS" pitchFamily="66" charset="0"/>
              </a:rPr>
              <a:t>E. coli </a:t>
            </a:r>
            <a:r>
              <a:rPr lang="en-US" sz="1600" dirty="0" smtClean="0">
                <a:latin typeface="Comic Sans MS" pitchFamily="66" charset="0"/>
              </a:rPr>
              <a:t>inhabit gastrointestinal tracts of warm-blooded animals as normal flora and provide a portion of the </a:t>
            </a:r>
            <a:r>
              <a:rPr lang="en-US" sz="1600" dirty="0" err="1" smtClean="0">
                <a:latin typeface="Comic Sans MS" pitchFamily="66" charset="0"/>
              </a:rPr>
              <a:t>microbially</a:t>
            </a:r>
            <a:r>
              <a:rPr lang="en-US" sz="1600" dirty="0" smtClean="0">
                <a:latin typeface="Comic Sans MS" pitchFamily="66" charset="0"/>
              </a:rPr>
              <a:t>-derived vitamin K for their host. </a:t>
            </a:r>
          </a:p>
          <a:p>
            <a:pPr eaLnBrk="1" hangingPunct="1">
              <a:buFontTx/>
              <a:buNone/>
            </a:pPr>
            <a:r>
              <a:rPr lang="en-US" sz="1600" dirty="0" smtClean="0">
                <a:latin typeface="Comic Sans MS" pitchFamily="66" charset="0"/>
              </a:rPr>
              <a:t>	</a:t>
            </a:r>
          </a:p>
          <a:p>
            <a:pPr eaLnBrk="1" hangingPunct="1">
              <a:buFontTx/>
              <a:buNone/>
            </a:pPr>
            <a:r>
              <a:rPr lang="en-US" sz="1600" dirty="0" smtClean="0">
                <a:latin typeface="Comic Sans MS" pitchFamily="66" charset="0"/>
              </a:rPr>
              <a:t>   	While many strains of </a:t>
            </a:r>
            <a:r>
              <a:rPr lang="en-US" sz="1600" i="1" dirty="0" smtClean="0">
                <a:latin typeface="Comic Sans MS" pitchFamily="66" charset="0"/>
              </a:rPr>
              <a:t>E. coli </a:t>
            </a:r>
            <a:r>
              <a:rPr lang="en-US" sz="1600" dirty="0" smtClean="0">
                <a:latin typeface="Comic Sans MS" pitchFamily="66" charset="0"/>
              </a:rPr>
              <a:t>are harmless commensals,   of some are human pathogens.</a:t>
            </a:r>
          </a:p>
          <a:p>
            <a:pPr eaLnBrk="1" hangingPunct="1">
              <a:buFontTx/>
              <a:buNone/>
            </a:pPr>
            <a:endParaRPr lang="en-US" sz="1600" dirty="0" smtClean="0">
              <a:latin typeface="Comic Sans MS" pitchFamily="66" charset="0"/>
            </a:endParaRPr>
          </a:p>
          <a:p>
            <a:pPr eaLnBrk="1" hangingPunct="1">
              <a:buFontTx/>
              <a:buNone/>
            </a:pPr>
            <a:r>
              <a:rPr lang="en-US" sz="1600" dirty="0" smtClean="0">
                <a:latin typeface="Comic Sans MS" pitchFamily="66" charset="0"/>
              </a:rPr>
              <a:t>	Common cause of bacterial food poisoning and urinary tract infections. </a:t>
            </a:r>
          </a:p>
          <a:p>
            <a:pPr eaLnBrk="1" hangingPunct="1">
              <a:buFontTx/>
              <a:buNone/>
            </a:pPr>
            <a:endParaRPr lang="en-US" sz="1600" dirty="0" smtClean="0">
              <a:latin typeface="Comic Sans MS" pitchFamily="66" charset="0"/>
            </a:endParaRPr>
          </a:p>
          <a:p>
            <a:pPr eaLnBrk="1" hangingPunct="1">
              <a:lnSpc>
                <a:spcPct val="80000"/>
              </a:lnSpc>
              <a:buFont typeface="Wingdings" pitchFamily="2" charset="2"/>
              <a:buNone/>
            </a:pPr>
            <a:r>
              <a:rPr lang="en-US" sz="1600" dirty="0" smtClean="0">
                <a:latin typeface="Comic Sans MS" pitchFamily="66" charset="0"/>
              </a:rPr>
              <a:t>	Bacteria must be able to “stick” to cause infection </a:t>
            </a:r>
            <a:r>
              <a:rPr lang="en-US" sz="1400" dirty="0" smtClean="0">
                <a:latin typeface="Comic Sans MS" pitchFamily="66" charset="0"/>
              </a:rPr>
              <a:t>(otherwise, in case of UTI, bacteria would just get peed out).</a:t>
            </a:r>
            <a:endParaRPr lang="en-US" sz="1600" dirty="0" smtClean="0">
              <a:latin typeface="Comic Sans MS" pitchFamily="66" charset="0"/>
            </a:endParaRPr>
          </a:p>
          <a:p>
            <a:pPr eaLnBrk="1" hangingPunct="1">
              <a:lnSpc>
                <a:spcPct val="80000"/>
              </a:lnSpc>
              <a:buFont typeface="Wingdings" pitchFamily="2" charset="2"/>
              <a:buNone/>
            </a:pPr>
            <a:endParaRPr lang="en-US" sz="1600" dirty="0" smtClean="0">
              <a:latin typeface="Comic Sans MS" pitchFamily="66" charset="0"/>
            </a:endParaRPr>
          </a:p>
          <a:p>
            <a:pPr eaLnBrk="1" hangingPunct="1">
              <a:lnSpc>
                <a:spcPct val="80000"/>
              </a:lnSpc>
              <a:buFont typeface="Wingdings" pitchFamily="2" charset="2"/>
              <a:buNone/>
            </a:pPr>
            <a:r>
              <a:rPr lang="en-US" sz="1600" dirty="0" smtClean="0">
                <a:latin typeface="Comic Sans MS" pitchFamily="66" charset="0"/>
              </a:rPr>
              <a:t>	Bladder lined with proteins, to prevent this. </a:t>
            </a:r>
            <a:r>
              <a:rPr lang="en-US" sz="1600" i="1" dirty="0" smtClean="0">
                <a:latin typeface="Comic Sans MS" pitchFamily="66" charset="0"/>
              </a:rPr>
              <a:t>E. coli</a:t>
            </a:r>
            <a:r>
              <a:rPr lang="en-US" sz="1600" dirty="0" smtClean="0">
                <a:latin typeface="Comic Sans MS" pitchFamily="66" charset="0"/>
              </a:rPr>
              <a:t> has </a:t>
            </a:r>
            <a:r>
              <a:rPr lang="en-US" sz="1600" dirty="0" smtClean="0">
                <a:latin typeface="Comic Sans MS" pitchFamily="66" charset="0"/>
                <a:hlinkClick r:id="rId4"/>
              </a:rPr>
              <a:t>fimbriae</a:t>
            </a:r>
            <a:r>
              <a:rPr lang="en-US" sz="1600" dirty="0" smtClean="0">
                <a:latin typeface="Comic Sans MS" pitchFamily="66" charset="0"/>
              </a:rPr>
              <a:t> to help it stick.</a:t>
            </a:r>
          </a:p>
          <a:p>
            <a:pPr eaLnBrk="1" hangingPunct="1">
              <a:buFontTx/>
              <a:buNone/>
            </a:pPr>
            <a:endParaRPr lang="en-US" sz="1600" dirty="0" smtClean="0">
              <a:latin typeface="Comic Sans MS" pitchFamily="66" charset="0"/>
            </a:endParaRPr>
          </a:p>
        </p:txBody>
      </p:sp>
      <p:sp>
        <p:nvSpPr>
          <p:cNvPr id="15363" name="Oval 6"/>
          <p:cNvSpPr>
            <a:spLocks noChangeArrowheads="1"/>
          </p:cNvSpPr>
          <p:nvPr/>
        </p:nvSpPr>
        <p:spPr bwMode="auto">
          <a:xfrm>
            <a:off x="3303588" y="1073581"/>
            <a:ext cx="392112" cy="209550"/>
          </a:xfrm>
          <a:prstGeom prst="ellipse">
            <a:avLst/>
          </a:prstGeom>
          <a:solidFill>
            <a:srgbClr val="FF0066"/>
          </a:solidFill>
          <a:ln w="9525">
            <a:solidFill>
              <a:schemeClr val="tx1"/>
            </a:solidFill>
            <a:round/>
            <a:headEnd/>
            <a:tailEnd/>
          </a:ln>
        </p:spPr>
        <p:txBody>
          <a:bodyPr wrap="none" anchor="ctr"/>
          <a:lstStyle/>
          <a:p>
            <a:endParaRPr lang="en-US"/>
          </a:p>
        </p:txBody>
      </p:sp>
      <p:sp>
        <p:nvSpPr>
          <p:cNvPr id="15364" name="Oval 8"/>
          <p:cNvSpPr>
            <a:spLocks noChangeArrowheads="1"/>
          </p:cNvSpPr>
          <p:nvPr/>
        </p:nvSpPr>
        <p:spPr bwMode="auto">
          <a:xfrm>
            <a:off x="3733800" y="1168831"/>
            <a:ext cx="457200" cy="228600"/>
          </a:xfrm>
          <a:prstGeom prst="ellipse">
            <a:avLst/>
          </a:prstGeom>
          <a:solidFill>
            <a:srgbClr val="FF0066"/>
          </a:solidFill>
          <a:ln w="9525">
            <a:solidFill>
              <a:schemeClr val="tx1"/>
            </a:solidFill>
            <a:round/>
            <a:headEnd/>
            <a:tailEnd/>
          </a:ln>
        </p:spPr>
        <p:txBody>
          <a:bodyPr wrap="none" anchor="ctr"/>
          <a:lstStyle/>
          <a:p>
            <a:endParaRPr lang="en-US"/>
          </a:p>
        </p:txBody>
      </p:sp>
      <p:sp>
        <p:nvSpPr>
          <p:cNvPr id="15365" name="Oval 10"/>
          <p:cNvSpPr>
            <a:spLocks noChangeArrowheads="1"/>
          </p:cNvSpPr>
          <p:nvPr/>
        </p:nvSpPr>
        <p:spPr bwMode="auto">
          <a:xfrm>
            <a:off x="3429000" y="1473631"/>
            <a:ext cx="533400" cy="228600"/>
          </a:xfrm>
          <a:prstGeom prst="ellipse">
            <a:avLst/>
          </a:prstGeom>
          <a:solidFill>
            <a:srgbClr val="FF0066"/>
          </a:solidFill>
          <a:ln w="9525">
            <a:solidFill>
              <a:schemeClr val="tx1"/>
            </a:solidFill>
            <a:round/>
            <a:headEnd/>
            <a:tailEnd/>
          </a:ln>
        </p:spPr>
        <p:txBody>
          <a:bodyPr wrap="none" anchor="ctr"/>
          <a:lstStyle/>
          <a:p>
            <a:endParaRPr lang="en-US"/>
          </a:p>
        </p:txBody>
      </p:sp>
      <p:sp>
        <p:nvSpPr>
          <p:cNvPr id="15366" name="Oval 11"/>
          <p:cNvSpPr>
            <a:spLocks noChangeArrowheads="1"/>
          </p:cNvSpPr>
          <p:nvPr/>
        </p:nvSpPr>
        <p:spPr bwMode="auto">
          <a:xfrm>
            <a:off x="2743200" y="1206931"/>
            <a:ext cx="457200" cy="190500"/>
          </a:xfrm>
          <a:prstGeom prst="ellipse">
            <a:avLst/>
          </a:prstGeom>
          <a:solidFill>
            <a:srgbClr val="FF0066"/>
          </a:solidFill>
          <a:ln w="9525">
            <a:solidFill>
              <a:schemeClr val="tx1"/>
            </a:solidFill>
            <a:round/>
            <a:headEnd/>
            <a:tailEnd/>
          </a:ln>
        </p:spPr>
        <p:txBody>
          <a:bodyPr wrap="none" anchor="ctr"/>
          <a:lstStyle/>
          <a:p>
            <a:endParaRPr lang="en-US"/>
          </a:p>
        </p:txBody>
      </p:sp>
      <p:sp>
        <p:nvSpPr>
          <p:cNvPr id="15367" name="Text Box 5"/>
          <p:cNvSpPr txBox="1">
            <a:spLocks noChangeArrowheads="1"/>
          </p:cNvSpPr>
          <p:nvPr/>
        </p:nvSpPr>
        <p:spPr bwMode="auto">
          <a:xfrm>
            <a:off x="0" y="6621463"/>
            <a:ext cx="533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spcBef>
                <a:spcPct val="50000"/>
              </a:spcBef>
            </a:pPr>
            <a:r>
              <a:rPr lang="en-US" sz="1000" b="1">
                <a:latin typeface="Comic Sans MS" pitchFamily="66" charset="0"/>
              </a:rPr>
              <a:t>From the  </a:t>
            </a:r>
            <a:r>
              <a:rPr lang="en-US" sz="1000" b="1">
                <a:latin typeface="Comic Sans MS" pitchFamily="66" charset="0"/>
                <a:hlinkClick r:id="rId5"/>
              </a:rPr>
              <a:t>Virtual Microbiology Classroom</a:t>
            </a:r>
            <a:r>
              <a:rPr lang="en-US" sz="1000" b="1">
                <a:latin typeface="Comic Sans MS" pitchFamily="66" charset="0"/>
              </a:rPr>
              <a:t> on </a:t>
            </a:r>
            <a:r>
              <a:rPr lang="en-US" sz="1000" b="1">
                <a:latin typeface="Comic Sans MS" pitchFamily="66" charset="0"/>
                <a:hlinkClick r:id="rId6"/>
              </a:rPr>
              <a:t>ScienceProfOnline.com</a:t>
            </a:r>
            <a:endParaRPr lang="en-US" sz="1000" b="1">
              <a:latin typeface="Comic Sans MS" pitchFamily="66" charset="0"/>
            </a:endParaRPr>
          </a:p>
        </p:txBody>
      </p:sp>
      <p:sp>
        <p:nvSpPr>
          <p:cNvPr id="15368" name="Title 1"/>
          <p:cNvSpPr>
            <a:spLocks noGrp="1"/>
          </p:cNvSpPr>
          <p:nvPr>
            <p:ph type="title"/>
          </p:nvPr>
        </p:nvSpPr>
        <p:spPr>
          <a:xfrm>
            <a:off x="152400" y="152400"/>
            <a:ext cx="6553200" cy="762000"/>
          </a:xfrm>
        </p:spPr>
        <p:txBody>
          <a:bodyPr/>
          <a:lstStyle/>
          <a:p>
            <a:pPr algn="l" eaLnBrk="1" hangingPunct="1"/>
            <a:r>
              <a:rPr lang="en-US" sz="2800" dirty="0" smtClean="0">
                <a:latin typeface="Jokerman" pitchFamily="82" charset="0"/>
              </a:rPr>
              <a:t>Meet the Microbe:  </a:t>
            </a:r>
            <a:r>
              <a:rPr lang="en-US" sz="2400" i="1" dirty="0" smtClean="0">
                <a:solidFill>
                  <a:schemeClr val="tx1">
                    <a:lumMod val="50000"/>
                    <a:lumOff val="50000"/>
                  </a:schemeClr>
                </a:solidFill>
                <a:latin typeface="Comic Sans MS" pitchFamily="66" charset="0"/>
              </a:rPr>
              <a:t>Escherichia coli</a:t>
            </a:r>
          </a:p>
        </p:txBody>
      </p:sp>
      <p:pic>
        <p:nvPicPr>
          <p:cNvPr id="15369" name="Content Placeholder 2"/>
          <p:cNvPicPr>
            <a:picLocks noGrp="1" noChangeAspect="1"/>
          </p:cNvPicPr>
          <p:nvPr>
            <p:ph sz="quarter" idx="2"/>
          </p:nvPr>
        </p:nvPicPr>
        <p:blipFill>
          <a:blip r:embed="rId7">
            <a:extLst>
              <a:ext uri="{28A0092B-C50C-407E-A947-70E740481C1C}">
                <a14:useLocalDpi xmlns:a14="http://schemas.microsoft.com/office/drawing/2010/main" val="0"/>
              </a:ext>
            </a:extLst>
          </a:blip>
          <a:srcRect/>
          <a:stretch>
            <a:fillRect/>
          </a:stretch>
        </p:blipFill>
        <p:spPr>
          <a:xfrm>
            <a:off x="6477000" y="4286250"/>
            <a:ext cx="2514600" cy="1885950"/>
          </a:xfrm>
        </p:spPr>
      </p:pic>
      <p:sp>
        <p:nvSpPr>
          <p:cNvPr id="15370" name="Text Box 23"/>
          <p:cNvSpPr txBox="1">
            <a:spLocks noChangeArrowheads="1"/>
          </p:cNvSpPr>
          <p:nvPr/>
        </p:nvSpPr>
        <p:spPr bwMode="auto">
          <a:xfrm>
            <a:off x="7772400" y="4419600"/>
            <a:ext cx="10398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eaLnBrk="1" hangingPunct="1">
              <a:spcBef>
                <a:spcPct val="50000"/>
              </a:spcBef>
            </a:pPr>
            <a:r>
              <a:rPr lang="en-US" sz="1050" b="1" dirty="0">
                <a:latin typeface="Comic Sans MS" pitchFamily="66" charset="0"/>
              </a:rPr>
              <a:t>Our lab friend </a:t>
            </a:r>
            <a:r>
              <a:rPr lang="en-US" sz="1050" b="1" i="1" dirty="0">
                <a:latin typeface="Comic Sans MS" pitchFamily="66" charset="0"/>
              </a:rPr>
              <a:t>E. coli</a:t>
            </a:r>
            <a:r>
              <a:rPr lang="en-US" sz="1100" b="1" i="1" dirty="0">
                <a:latin typeface="Comic Sans MS" pitchFamily="66" charset="0"/>
              </a:rPr>
              <a:t>.</a:t>
            </a:r>
          </a:p>
        </p:txBody>
      </p:sp>
      <p:pic>
        <p:nvPicPr>
          <p:cNvPr id="15373" name="Picture 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477000" y="2336800"/>
            <a:ext cx="2449513" cy="183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4" name="Picture 13" descr="MAC_Medium_Salmonella_and_Ecoli"/>
          <p:cNvPicPr>
            <a:picLocks noGrp="1" noChangeAspect="1" noChangeArrowheads="1"/>
          </p:cNvPicPr>
          <p:nvPr>
            <p:ph sz="quarter" idx="3"/>
          </p:nvPr>
        </p:nvPicPr>
        <p:blipFill>
          <a:blip r:embed="rId9">
            <a:extLst>
              <a:ext uri="{28A0092B-C50C-407E-A947-70E740481C1C}">
                <a14:useLocalDpi xmlns:a14="http://schemas.microsoft.com/office/drawing/2010/main" val="0"/>
              </a:ext>
            </a:extLst>
          </a:blip>
          <a:srcRect/>
          <a:stretch>
            <a:fillRect/>
          </a:stretch>
        </p:blipFill>
        <p:spPr>
          <a:xfrm>
            <a:off x="6482552" y="192518"/>
            <a:ext cx="2463800" cy="2028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5375" name="Picture 16"/>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8208670" y="228600"/>
            <a:ext cx="677863"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Arrow Connector 7"/>
          <p:cNvCxnSpPr/>
          <p:nvPr/>
        </p:nvCxnSpPr>
        <p:spPr>
          <a:xfrm flipH="1" flipV="1">
            <a:off x="8329615" y="1371601"/>
            <a:ext cx="298448" cy="429684"/>
          </a:xfrm>
          <a:prstGeom prst="straightConnector1">
            <a:avLst/>
          </a:prstGeom>
          <a:ln w="57150">
            <a:solidFill>
              <a:srgbClr val="FF3399"/>
            </a:solidFill>
            <a:tailEnd type="arrow"/>
          </a:ln>
        </p:spPr>
        <p:style>
          <a:lnRef idx="1">
            <a:schemeClr val="accent1"/>
          </a:lnRef>
          <a:fillRef idx="0">
            <a:schemeClr val="accent1"/>
          </a:fillRef>
          <a:effectRef idx="0">
            <a:schemeClr val="accent1"/>
          </a:effectRef>
          <a:fontRef idx="minor">
            <a:schemeClr val="tx1"/>
          </a:fontRef>
        </p:style>
      </p:cxnSp>
      <p:sp>
        <p:nvSpPr>
          <p:cNvPr id="15377" name="Text Box 8"/>
          <p:cNvSpPr txBox="1">
            <a:spLocks noChangeArrowheads="1"/>
          </p:cNvSpPr>
          <p:nvPr/>
        </p:nvSpPr>
        <p:spPr bwMode="auto">
          <a:xfrm>
            <a:off x="4876800" y="6492875"/>
            <a:ext cx="42672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r" eaLnBrk="1" hangingPunct="1"/>
            <a:r>
              <a:rPr lang="en-US" sz="1000">
                <a:latin typeface="Comic Sans MS" pitchFamily="66" charset="0"/>
              </a:rPr>
              <a:t>Images: </a:t>
            </a:r>
            <a:r>
              <a:rPr lang="en-US" sz="1000">
                <a:latin typeface="Comic Sans MS" pitchFamily="66" charset="0"/>
                <a:hlinkClick r:id="rId11"/>
              </a:rPr>
              <a:t>MacConkey’s</a:t>
            </a:r>
            <a:r>
              <a:rPr lang="en-US" sz="1000">
                <a:latin typeface="Comic Sans MS" pitchFamily="66" charset="0"/>
              </a:rPr>
              <a:t>, T. Port; </a:t>
            </a:r>
            <a:r>
              <a:rPr lang="en-US" sz="1000" i="1">
                <a:latin typeface="Comic Sans MS" pitchFamily="66" charset="0"/>
                <a:hlinkClick r:id="rId12"/>
              </a:rPr>
              <a:t>E.coli </a:t>
            </a:r>
            <a:r>
              <a:rPr lang="en-US" sz="1000">
                <a:latin typeface="Comic Sans MS" pitchFamily="66" charset="0"/>
                <a:hlinkClick r:id="rId12"/>
              </a:rPr>
              <a:t>with fimbria</a:t>
            </a:r>
            <a:r>
              <a:rPr lang="en-US" sz="1000">
                <a:latin typeface="Comic Sans MS" pitchFamily="66" charset="0"/>
              </a:rPr>
              <a:t>,  National Library of Science; : </a:t>
            </a:r>
            <a:r>
              <a:rPr lang="en-US" sz="1000">
                <a:latin typeface="Comic Sans MS" pitchFamily="66" charset="0"/>
                <a:hlinkClick r:id="rId13"/>
              </a:rPr>
              <a:t>E. coli </a:t>
            </a:r>
            <a:r>
              <a:rPr lang="en-US" sz="1000">
                <a:latin typeface="Comic Sans MS" pitchFamily="66" charset="0"/>
              </a:rPr>
              <a:t>@10,000xTM; </a:t>
            </a:r>
            <a:r>
              <a:rPr lang="en-US" sz="1000">
                <a:latin typeface="Comic Sans MS" pitchFamily="66" charset="0"/>
                <a:hlinkClick r:id="rId14"/>
              </a:rPr>
              <a:t>Gram stain</a:t>
            </a:r>
            <a:r>
              <a:rPr lang="en-US" sz="1000" i="1">
                <a:latin typeface="Comic Sans MS" pitchFamily="66" charset="0"/>
              </a:rPr>
              <a:t> E. coli</a:t>
            </a:r>
            <a:r>
              <a:rPr lang="en-US" sz="1000">
                <a:latin typeface="Comic Sans MS" pitchFamily="66" charset="0"/>
              </a:rPr>
              <a:t>, T. Port; </a:t>
            </a:r>
          </a:p>
        </p:txBody>
      </p:sp>
      <p:pic>
        <p:nvPicPr>
          <p:cNvPr id="37" name="Picture 22" descr="E"/>
          <p:cNvPicPr>
            <a:picLocks noChangeAspect="1" noChangeArrowheads="1"/>
          </p:cNvPicPr>
          <p:nvPr/>
        </p:nvPicPr>
        <p:blipFill>
          <a:blip r:embed="rId15"/>
          <a:srcRect/>
          <a:stretch>
            <a:fillRect/>
          </a:stretch>
        </p:blipFill>
        <p:spPr bwMode="auto">
          <a:xfrm>
            <a:off x="8329613" y="2376488"/>
            <a:ext cx="596900" cy="7667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1" name="AutoShape 35"/>
          <p:cNvSpPr>
            <a:spLocks noChangeArrowheads="1"/>
          </p:cNvSpPr>
          <p:nvPr/>
        </p:nvSpPr>
        <p:spPr bwMode="auto">
          <a:xfrm>
            <a:off x="6003131" y="5112342"/>
            <a:ext cx="1676400" cy="1377950"/>
          </a:xfrm>
          <a:prstGeom prst="irregularSeal1">
            <a:avLst/>
          </a:prstGeom>
          <a:solidFill>
            <a:schemeClr val="bg1"/>
          </a:solidFill>
          <a:ln w="28575">
            <a:solidFill>
              <a:srgbClr val="FF0066"/>
            </a:solidFill>
            <a:miter lim="800000"/>
            <a:headEnd/>
            <a:tailEnd/>
          </a:ln>
          <a:effectLst/>
          <a:extLst/>
        </p:spPr>
        <p:txBody>
          <a:bodyPr wrap="none" anchor="ctr"/>
          <a:lstStyle/>
          <a:p>
            <a:endParaRPr lang="en-US">
              <a:ln w="38100">
                <a:solidFill>
                  <a:schemeClr val="tx1"/>
                </a:solidFill>
              </a:ln>
            </a:endParaRPr>
          </a:p>
        </p:txBody>
      </p:sp>
      <p:sp>
        <p:nvSpPr>
          <p:cNvPr id="22" name="Text Box 36"/>
          <p:cNvSpPr txBox="1">
            <a:spLocks noChangeArrowheads="1"/>
          </p:cNvSpPr>
          <p:nvPr/>
        </p:nvSpPr>
        <p:spPr bwMode="auto">
          <a:xfrm>
            <a:off x="6307931" y="5493342"/>
            <a:ext cx="1066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ctr" eaLnBrk="1" hangingPunct="1">
              <a:spcBef>
                <a:spcPct val="50000"/>
              </a:spcBef>
            </a:pPr>
            <a:r>
              <a:rPr lang="en-US" sz="1400" dirty="0">
                <a:solidFill>
                  <a:srgbClr val="FFFFFF"/>
                </a:solidFill>
                <a:latin typeface="Comic Sans MS" pitchFamily="66" charset="0"/>
                <a:hlinkClick r:id="rId16"/>
              </a:rPr>
              <a:t>Gram Stain</a:t>
            </a:r>
            <a:endParaRPr lang="en-US" sz="1400" dirty="0">
              <a:solidFill>
                <a:srgbClr val="FFFFFF"/>
              </a:solidFill>
              <a:latin typeface="Comic Sans MS" pitchFamily="66" charset="0"/>
            </a:endParaRPr>
          </a:p>
        </p:txBody>
      </p:sp>
      <p:sp>
        <p:nvSpPr>
          <p:cNvPr id="23" name="AutoShape 14"/>
          <p:cNvSpPr>
            <a:spLocks noChangeArrowheads="1"/>
          </p:cNvSpPr>
          <p:nvPr/>
        </p:nvSpPr>
        <p:spPr bwMode="auto">
          <a:xfrm>
            <a:off x="5562600" y="1159356"/>
            <a:ext cx="2615584" cy="1983894"/>
          </a:xfrm>
          <a:prstGeom prst="irregularSeal1">
            <a:avLst/>
          </a:prstGeom>
          <a:solidFill>
            <a:schemeClr val="bg1"/>
          </a:solidFill>
          <a:ln w="28575">
            <a:solidFill>
              <a:srgbClr val="FF00FF"/>
            </a:solidFill>
            <a:miter lim="800000"/>
            <a:headEnd/>
            <a:tailEnd/>
          </a:ln>
          <a:effectLst/>
          <a:extLst/>
        </p:spPr>
        <p:txBody>
          <a:bodyPr wrap="none" anchor="ctr"/>
          <a:lstStyle/>
          <a:p>
            <a:pPr algn="ctr"/>
            <a:endParaRPr lang="en-US"/>
          </a:p>
        </p:txBody>
      </p:sp>
      <p:sp>
        <p:nvSpPr>
          <p:cNvPr id="24" name="Text Box 15"/>
          <p:cNvSpPr txBox="1">
            <a:spLocks noChangeArrowheads="1"/>
          </p:cNvSpPr>
          <p:nvPr/>
        </p:nvSpPr>
        <p:spPr bwMode="auto">
          <a:xfrm>
            <a:off x="6171046" y="1801285"/>
            <a:ext cx="1398692" cy="677108"/>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ctr" eaLnBrk="1" hangingPunct="1">
              <a:spcBef>
                <a:spcPct val="50000"/>
              </a:spcBef>
            </a:pPr>
            <a:r>
              <a:rPr lang="en-US" sz="1400" dirty="0" err="1">
                <a:solidFill>
                  <a:schemeClr val="tx1">
                    <a:lumMod val="65000"/>
                    <a:lumOff val="35000"/>
                  </a:schemeClr>
                </a:solidFill>
                <a:latin typeface="Comic Sans MS" pitchFamily="66" charset="0"/>
                <a:hlinkClick r:id="rId17"/>
              </a:rPr>
              <a:t>MacConkey’s</a:t>
            </a:r>
            <a:r>
              <a:rPr lang="en-US" sz="1400" dirty="0">
                <a:solidFill>
                  <a:schemeClr val="tx1">
                    <a:lumMod val="65000"/>
                    <a:lumOff val="35000"/>
                  </a:schemeClr>
                </a:solidFill>
                <a:latin typeface="Comic Sans MS" pitchFamily="66" charset="0"/>
                <a:hlinkClick r:id="rId17"/>
              </a:rPr>
              <a:t> </a:t>
            </a:r>
            <a:r>
              <a:rPr lang="en-US" sz="1200" dirty="0" smtClean="0">
                <a:solidFill>
                  <a:schemeClr val="tx1">
                    <a:lumMod val="65000"/>
                    <a:lumOff val="35000"/>
                  </a:schemeClr>
                </a:solidFill>
                <a:latin typeface="Comic Sans MS" pitchFamily="66" charset="0"/>
                <a:hlinkClick r:id="rId17"/>
              </a:rPr>
              <a:t>Lactose Fermenter</a:t>
            </a:r>
            <a:endParaRPr lang="en-US" sz="1200" dirty="0">
              <a:solidFill>
                <a:schemeClr val="tx1">
                  <a:lumMod val="65000"/>
                  <a:lumOff val="35000"/>
                </a:schemeClr>
              </a:solidFill>
              <a:latin typeface="Comic Sans MS" pitchFamily="66"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2787650" y="204788"/>
            <a:ext cx="3729038" cy="1158875"/>
          </a:xfrm>
        </p:spPr>
        <p:txBody>
          <a:bodyPr/>
          <a:lstStyle/>
          <a:p>
            <a:r>
              <a:rPr lang="en-US" b="1" smtClean="0">
                <a:solidFill>
                  <a:srgbClr val="FF0000"/>
                </a:solidFill>
                <a:latin typeface="Comic Sans MS" pitchFamily="66" charset="0"/>
              </a:rPr>
              <a:t>REVIEW!</a:t>
            </a:r>
          </a:p>
        </p:txBody>
      </p:sp>
      <p:sp>
        <p:nvSpPr>
          <p:cNvPr id="6" name="TextBox 5"/>
          <p:cNvSpPr txBox="1"/>
          <p:nvPr/>
        </p:nvSpPr>
        <p:spPr>
          <a:xfrm>
            <a:off x="1566863" y="1371600"/>
            <a:ext cx="6172200" cy="1415772"/>
          </a:xfrm>
          <a:prstGeom prst="rect">
            <a:avLst/>
          </a:prstGeom>
          <a:noFill/>
        </p:spPr>
        <p:txBody>
          <a:bodyPr>
            <a:spAutoFit/>
          </a:bodyPr>
          <a:lstStyle/>
          <a:p>
            <a:pPr algn="ctr">
              <a:defRPr/>
            </a:pPr>
            <a:r>
              <a:rPr lang="en-US" sz="3200" b="1" dirty="0">
                <a:latin typeface="Comic Sans MS" pitchFamily="66" charset="0"/>
                <a:cs typeface="+mn-cs"/>
              </a:rPr>
              <a:t>I</a:t>
            </a:r>
            <a:r>
              <a:rPr lang="en-US" sz="3200" dirty="0" smtClean="0">
                <a:latin typeface="Comic Sans MS" pitchFamily="66" charset="0"/>
                <a:cs typeface="+mn-cs"/>
              </a:rPr>
              <a:t>nteractive lesson </a:t>
            </a:r>
            <a:r>
              <a:rPr lang="en-US" sz="3200" dirty="0">
                <a:latin typeface="Comic Sans MS" pitchFamily="66" charset="0"/>
                <a:cs typeface="+mn-cs"/>
              </a:rPr>
              <a:t>on </a:t>
            </a:r>
          </a:p>
          <a:p>
            <a:pPr algn="ctr">
              <a:defRPr/>
            </a:pPr>
            <a:r>
              <a:rPr lang="en-US" sz="3600" b="1" dirty="0" smtClean="0">
                <a:solidFill>
                  <a:schemeClr val="tx1">
                    <a:lumMod val="50000"/>
                    <a:lumOff val="50000"/>
                  </a:schemeClr>
                </a:solidFill>
                <a:latin typeface="Comic Sans MS" pitchFamily="66" charset="0"/>
                <a:cs typeface="+mn-cs"/>
                <a:hlinkClick r:id="rId3"/>
              </a:rPr>
              <a:t>Bacterial Cell Wall</a:t>
            </a:r>
            <a:endParaRPr lang="en-US" sz="3600" b="1" dirty="0">
              <a:solidFill>
                <a:schemeClr val="tx1">
                  <a:lumMod val="50000"/>
                  <a:lumOff val="50000"/>
                </a:schemeClr>
              </a:solidFill>
              <a:latin typeface="Comic Sans MS" pitchFamily="66" charset="0"/>
              <a:cs typeface="+mn-cs"/>
            </a:endParaRPr>
          </a:p>
          <a:p>
            <a:pPr algn="ctr">
              <a:defRPr/>
            </a:pPr>
            <a:endParaRPr lang="en-US" sz="1800" dirty="0">
              <a:latin typeface="Arial" charset="0"/>
              <a:cs typeface="+mn-cs"/>
            </a:endParaRPr>
          </a:p>
        </p:txBody>
      </p:sp>
      <p:sp>
        <p:nvSpPr>
          <p:cNvPr id="23556" name="Rectangle 4"/>
          <p:cNvSpPr>
            <a:spLocks noChangeArrowheads="1"/>
          </p:cNvSpPr>
          <p:nvPr/>
        </p:nvSpPr>
        <p:spPr bwMode="auto">
          <a:xfrm>
            <a:off x="19050" y="6611938"/>
            <a:ext cx="4232275"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latin typeface="Comic Sans MS" pitchFamily="66" charset="0"/>
              </a:rPr>
              <a:t>From the </a:t>
            </a:r>
            <a:r>
              <a:rPr lang="en-US" sz="1000">
                <a:latin typeface="Comic Sans MS" pitchFamily="66" charset="0"/>
                <a:hlinkClick r:id="rId4"/>
              </a:rPr>
              <a:t>Virtual Microbiology Classroom </a:t>
            </a:r>
            <a:r>
              <a:rPr lang="en-US" sz="1000">
                <a:latin typeface="Comic Sans MS" pitchFamily="66" charset="0"/>
              </a:rPr>
              <a:t>on </a:t>
            </a:r>
            <a:r>
              <a:rPr lang="en-US" sz="1000">
                <a:latin typeface="Comic Sans MS" pitchFamily="66" charset="0"/>
                <a:hlinkClick r:id="rId5"/>
              </a:rPr>
              <a:t>ScienceProfOnline.com</a:t>
            </a:r>
            <a:endParaRPr lang="en-US" sz="1000">
              <a:latin typeface="Comic Sans MS" pitchFamily="66" charset="0"/>
            </a:endParaRPr>
          </a:p>
        </p:txBody>
      </p:sp>
      <p:pic>
        <p:nvPicPr>
          <p:cNvPr id="10" name="Picture 3" descr="Gram-positive_cellwall_schematic"/>
          <p:cNvPicPr>
            <a:picLocks noGrp="1" noChangeAspect="1" noChangeArrowheads="1"/>
          </p:cNvPicPr>
          <p:nvPr>
            <p:ph sz="half" idx="1"/>
          </p:nvPr>
        </p:nvPicPr>
        <p:blipFill>
          <a:blip r:embed="rId6">
            <a:extLst>
              <a:ext uri="{28A0092B-C50C-407E-A947-70E740481C1C}">
                <a14:useLocalDpi xmlns:a14="http://schemas.microsoft.com/office/drawing/2010/main" val="0"/>
              </a:ext>
            </a:extLst>
          </a:blip>
          <a:srcRect/>
          <a:stretch>
            <a:fillRect/>
          </a:stretch>
        </p:blipFill>
        <p:spPr>
          <a:xfrm>
            <a:off x="381000" y="3429000"/>
            <a:ext cx="4114800" cy="286486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 name="Text Box 4"/>
          <p:cNvSpPr txBox="1">
            <a:spLocks noChangeArrowheads="1"/>
          </p:cNvSpPr>
          <p:nvPr/>
        </p:nvSpPr>
        <p:spPr bwMode="auto">
          <a:xfrm>
            <a:off x="6096000" y="6507163"/>
            <a:ext cx="30480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r" eaLnBrk="1" hangingPunct="1">
              <a:spcBef>
                <a:spcPct val="50000"/>
              </a:spcBef>
            </a:pPr>
            <a:r>
              <a:rPr lang="en-US" sz="1000" dirty="0">
                <a:latin typeface="Comic Sans MS" pitchFamily="66" charset="0"/>
              </a:rPr>
              <a:t>Image: </a:t>
            </a:r>
            <a:r>
              <a:rPr lang="en-US" sz="1000" dirty="0">
                <a:latin typeface="Comic Sans MS" pitchFamily="66" charset="0"/>
                <a:hlinkClick r:id="rId7"/>
              </a:rPr>
              <a:t>Gram-positive cell wall schematic</a:t>
            </a:r>
            <a:r>
              <a:rPr lang="en-US" sz="1000" dirty="0">
                <a:latin typeface="Comic Sans MS" pitchFamily="66" charset="0"/>
              </a:rPr>
              <a:t>, Wiki; </a:t>
            </a:r>
            <a:r>
              <a:rPr lang="en-US" sz="1000" dirty="0">
                <a:latin typeface="Comic Sans MS" pitchFamily="66" charset="0"/>
                <a:hlinkClick r:id="rId8"/>
              </a:rPr>
              <a:t>Gram-negative cell wall schematic</a:t>
            </a:r>
            <a:r>
              <a:rPr lang="en-US" sz="1000" dirty="0">
                <a:latin typeface="Comic Sans MS" pitchFamily="66" charset="0"/>
              </a:rPr>
              <a:t>, Jeff Dahl</a:t>
            </a:r>
          </a:p>
        </p:txBody>
      </p:sp>
      <p:pic>
        <p:nvPicPr>
          <p:cNvPr id="12" name="Picture 9" descr="Gram-negative_cellwall_schematic"/>
          <p:cNvPicPr>
            <a:picLocks noGrp="1" noChangeAspect="1" noChangeArrowheads="1"/>
          </p:cNvPicPr>
          <p:nvPr>
            <p:ph sz="half" idx="2"/>
          </p:nvPr>
        </p:nvPicPr>
        <p:blipFill>
          <a:blip r:embed="rId9">
            <a:extLst>
              <a:ext uri="{28A0092B-C50C-407E-A947-70E740481C1C}">
                <a14:useLocalDpi xmlns:a14="http://schemas.microsoft.com/office/drawing/2010/main" val="0"/>
              </a:ext>
            </a:extLst>
          </a:blip>
          <a:srcRect/>
          <a:stretch>
            <a:fillRect/>
          </a:stretch>
        </p:blipFill>
        <p:spPr>
          <a:xfrm>
            <a:off x="4652963" y="3429000"/>
            <a:ext cx="4110037" cy="287133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0375453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b="1" smtClean="0">
                <a:latin typeface="Comic Sans MS" pitchFamily="66" charset="0"/>
              </a:rPr>
              <a:t>Differential Stains</a:t>
            </a:r>
          </a:p>
        </p:txBody>
      </p:sp>
      <p:sp>
        <p:nvSpPr>
          <p:cNvPr id="16387" name="Rectangle 3"/>
          <p:cNvSpPr>
            <a:spLocks noGrp="1" noChangeArrowheads="1"/>
          </p:cNvSpPr>
          <p:nvPr>
            <p:ph type="body" sz="half" idx="1"/>
          </p:nvPr>
        </p:nvSpPr>
        <p:spPr>
          <a:xfrm>
            <a:off x="609600" y="1524000"/>
            <a:ext cx="4038600" cy="4525963"/>
          </a:xfrm>
        </p:spPr>
        <p:txBody>
          <a:bodyPr/>
          <a:lstStyle/>
          <a:p>
            <a:pPr eaLnBrk="1" hangingPunct="1"/>
            <a:r>
              <a:rPr lang="en-US" sz="2400" smtClean="0">
                <a:latin typeface="Comic Sans MS" pitchFamily="66" charset="0"/>
              </a:rPr>
              <a:t>Most stains used in microbiology are differential.</a:t>
            </a:r>
          </a:p>
          <a:p>
            <a:pPr eaLnBrk="1" hangingPunct="1"/>
            <a:endParaRPr lang="en-US" sz="2400" smtClean="0">
              <a:latin typeface="Comic Sans MS" pitchFamily="66" charset="0"/>
            </a:endParaRPr>
          </a:p>
          <a:p>
            <a:pPr eaLnBrk="1" hangingPunct="1"/>
            <a:endParaRPr lang="en-US" sz="2400" smtClean="0">
              <a:latin typeface="Comic Sans MS" pitchFamily="66" charset="0"/>
            </a:endParaRPr>
          </a:p>
          <a:p>
            <a:pPr eaLnBrk="1" hangingPunct="1"/>
            <a:r>
              <a:rPr lang="en-US" sz="2400" smtClean="0">
                <a:latin typeface="Comic Sans MS" pitchFamily="66" charset="0"/>
                <a:hlinkClick r:id="rId3"/>
              </a:rPr>
              <a:t>Differential stains </a:t>
            </a:r>
            <a:r>
              <a:rPr lang="en-US" sz="2400" smtClean="0">
                <a:latin typeface="Comic Sans MS" pitchFamily="66" charset="0"/>
              </a:rPr>
              <a:t>involve use of more than one dye, so that certain differences between cell type or structures can be distinguished.</a:t>
            </a:r>
          </a:p>
          <a:p>
            <a:pPr eaLnBrk="1" hangingPunct="1"/>
            <a:endParaRPr lang="en-US" sz="2800" smtClean="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53000" y="1867469"/>
            <a:ext cx="3663588" cy="33528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6389" name="Rectangle 9"/>
          <p:cNvSpPr>
            <a:spLocks noChangeArrowheads="1"/>
          </p:cNvSpPr>
          <p:nvPr/>
        </p:nvSpPr>
        <p:spPr bwMode="auto">
          <a:xfrm>
            <a:off x="-31750" y="6621463"/>
            <a:ext cx="45720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sz="1100">
                <a:latin typeface="Comic Sans MS" pitchFamily="66" charset="0"/>
              </a:rPr>
              <a:t>Image: Acid fast stain, T. Port</a:t>
            </a:r>
          </a:p>
        </p:txBody>
      </p:sp>
      <p:sp>
        <p:nvSpPr>
          <p:cNvPr id="16390" name="Text Box 5"/>
          <p:cNvSpPr txBox="1">
            <a:spLocks noChangeArrowheads="1"/>
          </p:cNvSpPr>
          <p:nvPr/>
        </p:nvSpPr>
        <p:spPr bwMode="auto">
          <a:xfrm>
            <a:off x="3810000" y="6599238"/>
            <a:ext cx="533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r" eaLnBrk="1" hangingPunct="1">
              <a:spcBef>
                <a:spcPct val="50000"/>
              </a:spcBef>
            </a:pPr>
            <a:r>
              <a:rPr lang="en-US" sz="1000">
                <a:latin typeface="Comic Sans MS" pitchFamily="66" charset="0"/>
              </a:rPr>
              <a:t>From the  </a:t>
            </a:r>
            <a:r>
              <a:rPr lang="en-US" sz="1000">
                <a:latin typeface="Comic Sans MS" pitchFamily="66" charset="0"/>
                <a:hlinkClick r:id="rId5"/>
              </a:rPr>
              <a:t>Virtual Microbiology Classroom</a:t>
            </a:r>
            <a:r>
              <a:rPr lang="en-US" sz="1000">
                <a:latin typeface="Comic Sans MS" pitchFamily="66" charset="0"/>
              </a:rPr>
              <a:t> on </a:t>
            </a:r>
            <a:r>
              <a:rPr lang="en-US" sz="1000">
                <a:latin typeface="Comic Sans MS" pitchFamily="66" charset="0"/>
                <a:hlinkClick r:id="rId6"/>
              </a:rPr>
              <a:t>ScienceProfOnline.com</a:t>
            </a:r>
            <a:endParaRPr lang="en-US" sz="1000">
              <a:latin typeface="Comic Sans MS" pitchFamily="66"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595392" y="361627"/>
            <a:ext cx="8015207" cy="609600"/>
          </a:xfrm>
        </p:spPr>
        <p:txBody>
          <a:bodyPr/>
          <a:lstStyle/>
          <a:p>
            <a:pPr algn="l" eaLnBrk="1" hangingPunct="1">
              <a:lnSpc>
                <a:spcPct val="90000"/>
              </a:lnSpc>
            </a:pPr>
            <a:r>
              <a:rPr lang="en-US" sz="3600" b="1" dirty="0" smtClean="0">
                <a:latin typeface="Comic Sans MS" pitchFamily="66" charset="0"/>
                <a:hlinkClick r:id="rId3"/>
              </a:rPr>
              <a:t>Gram Stain</a:t>
            </a:r>
            <a:endParaRPr lang="en-US" sz="3600" b="1" dirty="0" smtClean="0">
              <a:latin typeface="Comic Sans MS" pitchFamily="66" charset="0"/>
            </a:endParaRPr>
          </a:p>
        </p:txBody>
      </p:sp>
      <p:sp>
        <p:nvSpPr>
          <p:cNvPr id="3075" name="Rectangle 3"/>
          <p:cNvSpPr>
            <a:spLocks noGrp="1" noChangeArrowheads="1"/>
          </p:cNvSpPr>
          <p:nvPr>
            <p:ph type="body" idx="1"/>
          </p:nvPr>
        </p:nvSpPr>
        <p:spPr>
          <a:xfrm>
            <a:off x="152400" y="1447800"/>
            <a:ext cx="8991600" cy="5351463"/>
          </a:xfrm>
        </p:spPr>
        <p:txBody>
          <a:bodyPr/>
          <a:lstStyle/>
          <a:p>
            <a:pPr eaLnBrk="1" hangingPunct="1">
              <a:lnSpc>
                <a:spcPct val="90000"/>
              </a:lnSpc>
              <a:defRPr/>
            </a:pPr>
            <a:r>
              <a:rPr lang="en-US" sz="1600" dirty="0" smtClean="0">
                <a:latin typeface="Comic Sans MS" pitchFamily="66" charset="0"/>
              </a:rPr>
              <a:t>Distinguishes between two large groups of </a:t>
            </a:r>
          </a:p>
          <a:p>
            <a:pPr marL="0" indent="0" eaLnBrk="1" hangingPunct="1">
              <a:lnSpc>
                <a:spcPct val="90000"/>
              </a:lnSpc>
              <a:buFontTx/>
              <a:buNone/>
              <a:defRPr/>
            </a:pPr>
            <a:r>
              <a:rPr lang="en-US" sz="1600" dirty="0" smtClean="0">
                <a:latin typeface="Comic Sans MS" pitchFamily="66" charset="0"/>
              </a:rPr>
              <a:t>      microorganisms:</a:t>
            </a:r>
          </a:p>
          <a:p>
            <a:pPr eaLnBrk="1" hangingPunct="1">
              <a:lnSpc>
                <a:spcPct val="90000"/>
              </a:lnSpc>
              <a:defRPr/>
            </a:pPr>
            <a:endParaRPr lang="en-US" sz="500" dirty="0" smtClean="0">
              <a:latin typeface="Comic Sans MS" pitchFamily="66" charset="0"/>
            </a:endParaRPr>
          </a:p>
          <a:p>
            <a:pPr marL="0" indent="0" eaLnBrk="1" hangingPunct="1">
              <a:lnSpc>
                <a:spcPct val="90000"/>
              </a:lnSpc>
              <a:buFontTx/>
              <a:buNone/>
              <a:defRPr/>
            </a:pPr>
            <a:r>
              <a:rPr lang="en-US" sz="1600" dirty="0" smtClean="0">
                <a:latin typeface="Comic Sans MS" pitchFamily="66" charset="0"/>
              </a:rPr>
              <a:t>	</a:t>
            </a:r>
            <a:r>
              <a:rPr lang="en-US" sz="1400" dirty="0" smtClean="0">
                <a:latin typeface="Comic Sans MS" pitchFamily="66" charset="0"/>
              </a:rPr>
              <a:t>- purple staining, </a:t>
            </a:r>
            <a:r>
              <a:rPr lang="en-US" sz="1400" dirty="0" smtClean="0">
                <a:latin typeface="Comic Sans MS" pitchFamily="66" charset="0"/>
                <a:hlinkClick r:id="rId4"/>
              </a:rPr>
              <a:t>Gram-positive bacteria</a:t>
            </a:r>
            <a:endParaRPr lang="en-US" sz="1400" dirty="0" smtClean="0">
              <a:latin typeface="Comic Sans MS" pitchFamily="66" charset="0"/>
            </a:endParaRPr>
          </a:p>
          <a:p>
            <a:pPr marL="0" indent="0" eaLnBrk="1" hangingPunct="1">
              <a:lnSpc>
                <a:spcPct val="90000"/>
              </a:lnSpc>
              <a:buFontTx/>
              <a:buNone/>
              <a:defRPr/>
            </a:pPr>
            <a:r>
              <a:rPr lang="en-US" sz="1400" dirty="0" smtClean="0">
                <a:latin typeface="Comic Sans MS" pitchFamily="66" charset="0"/>
              </a:rPr>
              <a:t>	- pink staining, </a:t>
            </a:r>
            <a:r>
              <a:rPr lang="en-US" sz="1400" dirty="0" smtClean="0">
                <a:latin typeface="Comic Sans MS" pitchFamily="66" charset="0"/>
                <a:hlinkClick r:id="rId5"/>
              </a:rPr>
              <a:t>Gram-negative bacteria</a:t>
            </a:r>
            <a:endParaRPr lang="en-US" sz="1400" dirty="0" smtClean="0">
              <a:latin typeface="Comic Sans MS" pitchFamily="66" charset="0"/>
            </a:endParaRPr>
          </a:p>
          <a:p>
            <a:pPr marL="0" indent="0" eaLnBrk="1" hangingPunct="1">
              <a:lnSpc>
                <a:spcPct val="90000"/>
              </a:lnSpc>
              <a:buFontTx/>
              <a:buNone/>
              <a:defRPr/>
            </a:pPr>
            <a:endParaRPr lang="en-US" sz="1000" dirty="0" smtClean="0">
              <a:latin typeface="Comic Sans MS" pitchFamily="66" charset="0"/>
            </a:endParaRPr>
          </a:p>
          <a:p>
            <a:pPr marL="0" indent="0" eaLnBrk="1" hangingPunct="1">
              <a:lnSpc>
                <a:spcPct val="90000"/>
              </a:lnSpc>
              <a:buFontTx/>
              <a:buNone/>
              <a:defRPr/>
            </a:pPr>
            <a:endParaRPr lang="en-US" sz="1000" dirty="0" smtClean="0">
              <a:latin typeface="Comic Sans MS" pitchFamily="66" charset="0"/>
            </a:endParaRPr>
          </a:p>
          <a:p>
            <a:pPr eaLnBrk="1" hangingPunct="1">
              <a:lnSpc>
                <a:spcPct val="90000"/>
              </a:lnSpc>
              <a:defRPr/>
            </a:pPr>
            <a:r>
              <a:rPr lang="en-US" sz="1600" dirty="0" smtClean="0">
                <a:latin typeface="Comic Sans MS" pitchFamily="66" charset="0"/>
              </a:rPr>
              <a:t>Let’s see how Gram Staining reveals </a:t>
            </a:r>
            <a:r>
              <a:rPr lang="en-US" sz="1600" dirty="0">
                <a:latin typeface="Comic Sans MS" pitchFamily="66" charset="0"/>
              </a:rPr>
              <a:t>the difference </a:t>
            </a:r>
          </a:p>
          <a:p>
            <a:pPr marL="0" indent="0" eaLnBrk="1" hangingPunct="1">
              <a:lnSpc>
                <a:spcPct val="90000"/>
              </a:lnSpc>
              <a:buFontTx/>
              <a:buNone/>
              <a:defRPr/>
            </a:pPr>
            <a:r>
              <a:rPr lang="en-US" sz="1600" dirty="0">
                <a:latin typeface="Comic Sans MS" pitchFamily="66" charset="0"/>
              </a:rPr>
              <a:t>           between Gram+ and Gram- </a:t>
            </a:r>
            <a:r>
              <a:rPr lang="en-US" sz="1600" dirty="0">
                <a:latin typeface="Comic Sans MS" pitchFamily="66" charset="0"/>
                <a:hlinkClick r:id="rId6"/>
              </a:rPr>
              <a:t>cell wall </a:t>
            </a:r>
            <a:r>
              <a:rPr lang="en-US" sz="1600" dirty="0" smtClean="0">
                <a:latin typeface="Comic Sans MS" pitchFamily="66" charset="0"/>
                <a:hlinkClick r:id="rId6"/>
              </a:rPr>
              <a:t>structure</a:t>
            </a:r>
            <a:r>
              <a:rPr lang="en-US" sz="2000" dirty="0" smtClean="0">
                <a:latin typeface="Comic Sans MS" pitchFamily="66" charset="0"/>
              </a:rPr>
              <a:t>…</a:t>
            </a:r>
            <a:endParaRPr lang="en-US" sz="2000" dirty="0">
              <a:latin typeface="Comic Sans MS" pitchFamily="66" charset="0"/>
            </a:endParaRPr>
          </a:p>
          <a:p>
            <a:pPr eaLnBrk="1" hangingPunct="1">
              <a:lnSpc>
                <a:spcPct val="90000"/>
              </a:lnSpc>
              <a:defRPr/>
            </a:pPr>
            <a:endParaRPr lang="en-US" sz="1600" dirty="0" smtClean="0">
              <a:latin typeface="Comic Sans MS" pitchFamily="66" charset="0"/>
            </a:endParaRPr>
          </a:p>
          <a:p>
            <a:pPr eaLnBrk="1" hangingPunct="1">
              <a:lnSpc>
                <a:spcPct val="90000"/>
              </a:lnSpc>
              <a:buFontTx/>
              <a:buNone/>
              <a:defRPr/>
            </a:pPr>
            <a:endParaRPr lang="en-US" sz="2800" dirty="0" smtClean="0"/>
          </a:p>
        </p:txBody>
      </p:sp>
      <p:pic>
        <p:nvPicPr>
          <p:cNvPr id="17412" name="Picture 4" descr="gram_proc"/>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29000" y="3657599"/>
            <a:ext cx="5257800" cy="2743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Rectangle 12"/>
          <p:cNvSpPr>
            <a:spLocks noChangeArrowheads="1"/>
          </p:cNvSpPr>
          <p:nvPr/>
        </p:nvSpPr>
        <p:spPr bwMode="auto">
          <a:xfrm>
            <a:off x="381000" y="4037013"/>
            <a:ext cx="2514600" cy="138191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14" name="Oval 13"/>
          <p:cNvSpPr>
            <a:spLocks noChangeArrowheads="1"/>
          </p:cNvSpPr>
          <p:nvPr/>
        </p:nvSpPr>
        <p:spPr bwMode="auto">
          <a:xfrm>
            <a:off x="519193" y="4377960"/>
            <a:ext cx="533400" cy="550883"/>
          </a:xfrm>
          <a:prstGeom prst="ellipse">
            <a:avLst/>
          </a:prstGeom>
          <a:solidFill>
            <a:schemeClr val="bg1"/>
          </a:solidFill>
          <a:ln w="2857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17" name="Text Box 16"/>
          <p:cNvSpPr txBox="1">
            <a:spLocks noChangeArrowheads="1"/>
          </p:cNvSpPr>
          <p:nvPr/>
        </p:nvSpPr>
        <p:spPr bwMode="auto">
          <a:xfrm>
            <a:off x="595393" y="4999871"/>
            <a:ext cx="381000" cy="379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eaLnBrk="1" hangingPunct="1">
              <a:spcBef>
                <a:spcPct val="50000"/>
              </a:spcBef>
            </a:pPr>
            <a:r>
              <a:rPr lang="en-US" sz="1800" b="1" dirty="0">
                <a:solidFill>
                  <a:srgbClr val="FF0000"/>
                </a:solidFill>
              </a:rPr>
              <a:t>+</a:t>
            </a:r>
          </a:p>
        </p:txBody>
      </p:sp>
      <p:sp>
        <p:nvSpPr>
          <p:cNvPr id="17418" name="Text Box 17"/>
          <p:cNvSpPr txBox="1">
            <a:spLocks noChangeArrowheads="1"/>
          </p:cNvSpPr>
          <p:nvPr/>
        </p:nvSpPr>
        <p:spPr bwMode="auto">
          <a:xfrm>
            <a:off x="1485900" y="5005050"/>
            <a:ext cx="3048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eaLnBrk="1" hangingPunct="1">
              <a:spcBef>
                <a:spcPct val="50000"/>
              </a:spcBef>
            </a:pPr>
            <a:r>
              <a:rPr lang="en-US" sz="1600" b="1" dirty="0">
                <a:solidFill>
                  <a:srgbClr val="FF0000"/>
                </a:solidFill>
              </a:rPr>
              <a:t>u</a:t>
            </a:r>
          </a:p>
        </p:txBody>
      </p:sp>
      <p:sp>
        <p:nvSpPr>
          <p:cNvPr id="17419" name="Text Box 18"/>
          <p:cNvSpPr txBox="1">
            <a:spLocks noChangeArrowheads="1"/>
          </p:cNvSpPr>
          <p:nvPr/>
        </p:nvSpPr>
        <p:spPr bwMode="auto">
          <a:xfrm>
            <a:off x="2274377" y="5048696"/>
            <a:ext cx="3048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eaLnBrk="1" hangingPunct="1">
              <a:spcBef>
                <a:spcPct val="50000"/>
              </a:spcBef>
            </a:pPr>
            <a:r>
              <a:rPr lang="en-US" sz="1800" b="1" dirty="0">
                <a:solidFill>
                  <a:srgbClr val="FF0000"/>
                </a:solidFill>
              </a:rPr>
              <a:t>-</a:t>
            </a:r>
          </a:p>
        </p:txBody>
      </p:sp>
      <p:sp>
        <p:nvSpPr>
          <p:cNvPr id="17420" name="Text Box 19"/>
          <p:cNvSpPr txBox="1">
            <a:spLocks noChangeArrowheads="1"/>
          </p:cNvSpPr>
          <p:nvPr/>
        </p:nvSpPr>
        <p:spPr bwMode="auto">
          <a:xfrm>
            <a:off x="2438400" y="4037013"/>
            <a:ext cx="44428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eaLnBrk="1" hangingPunct="1">
              <a:spcBef>
                <a:spcPct val="50000"/>
              </a:spcBef>
            </a:pPr>
            <a:r>
              <a:rPr lang="en-US" sz="1400" b="1" dirty="0">
                <a:solidFill>
                  <a:srgbClr val="FF0000"/>
                </a:solidFill>
              </a:rPr>
              <a:t>G</a:t>
            </a:r>
          </a:p>
        </p:txBody>
      </p:sp>
      <p:sp>
        <p:nvSpPr>
          <p:cNvPr id="3" name="Rectangle 2"/>
          <p:cNvSpPr/>
          <p:nvPr/>
        </p:nvSpPr>
        <p:spPr>
          <a:xfrm>
            <a:off x="5514975" y="914400"/>
            <a:ext cx="3200400" cy="1643063"/>
          </a:xfrm>
          <a:prstGeom prst="rect">
            <a:avLst/>
          </a:prstGeom>
          <a:ln w="38100">
            <a:solidFill>
              <a:schemeClr val="bg1">
                <a:lumMod val="65000"/>
              </a:schemeClr>
            </a:solidFill>
          </a:ln>
        </p:spPr>
        <p:txBody>
          <a:bodyPr>
            <a:spAutoFit/>
          </a:bodyPr>
          <a:lstStyle/>
          <a:p>
            <a:pPr algn="ctr">
              <a:lnSpc>
                <a:spcPct val="90000"/>
              </a:lnSpc>
              <a:defRPr/>
            </a:pPr>
            <a:endParaRPr lang="en-US" sz="1400" b="1" dirty="0">
              <a:latin typeface="Comic Sans MS" pitchFamily="66" charset="0"/>
              <a:cs typeface="+mn-cs"/>
            </a:endParaRPr>
          </a:p>
          <a:p>
            <a:pPr algn="ctr">
              <a:lnSpc>
                <a:spcPct val="90000"/>
              </a:lnSpc>
              <a:defRPr/>
            </a:pPr>
            <a:r>
              <a:rPr lang="en-US" sz="1400" b="1" dirty="0">
                <a:latin typeface="Comic Sans MS" pitchFamily="66" charset="0"/>
                <a:cs typeface="+mn-cs"/>
              </a:rPr>
              <a:t>GRAM STAINING PROCEDURE</a:t>
            </a:r>
          </a:p>
          <a:p>
            <a:pPr algn="ctr">
              <a:lnSpc>
                <a:spcPct val="90000"/>
              </a:lnSpc>
              <a:defRPr/>
            </a:pPr>
            <a:r>
              <a:rPr lang="en-US" sz="1400" b="1" dirty="0">
                <a:solidFill>
                  <a:srgbClr val="800080"/>
                </a:solidFill>
                <a:latin typeface="Comic Sans MS" pitchFamily="66" charset="0"/>
                <a:cs typeface="+mn-cs"/>
              </a:rPr>
              <a:t>Crystal violet </a:t>
            </a:r>
            <a:r>
              <a:rPr lang="en-US" sz="1100" dirty="0">
                <a:solidFill>
                  <a:srgbClr val="800080"/>
                </a:solidFill>
                <a:latin typeface="Comic Sans MS" pitchFamily="66" charset="0"/>
                <a:cs typeface="+mn-cs"/>
              </a:rPr>
              <a:t>(1 min) </a:t>
            </a:r>
            <a:r>
              <a:rPr lang="en-US" sz="1800" b="1" dirty="0">
                <a:latin typeface="Comic Sans MS" pitchFamily="66" charset="0"/>
                <a:cs typeface="+mn-cs"/>
              </a:rPr>
              <a:t>&gt;</a:t>
            </a:r>
            <a:r>
              <a:rPr lang="en-US" sz="1400" b="1" dirty="0">
                <a:solidFill>
                  <a:srgbClr val="800080"/>
                </a:solidFill>
                <a:latin typeface="Comic Sans MS" pitchFamily="66" charset="0"/>
                <a:cs typeface="+mn-cs"/>
              </a:rPr>
              <a:t> </a:t>
            </a:r>
            <a:r>
              <a:rPr lang="en-US" sz="1400" i="1" dirty="0">
                <a:solidFill>
                  <a:srgbClr val="800080"/>
                </a:solidFill>
                <a:latin typeface="Comic Sans MS" pitchFamily="66" charset="0"/>
                <a:cs typeface="+mn-cs"/>
              </a:rPr>
              <a:t>rinse </a:t>
            </a:r>
            <a:r>
              <a:rPr lang="en-US" sz="1400" b="1" dirty="0">
                <a:solidFill>
                  <a:srgbClr val="800080"/>
                </a:solidFill>
                <a:latin typeface="Comic Sans MS" pitchFamily="66" charset="0"/>
                <a:cs typeface="+mn-cs"/>
              </a:rPr>
              <a:t> </a:t>
            </a:r>
          </a:p>
          <a:p>
            <a:pPr algn="ctr">
              <a:lnSpc>
                <a:spcPct val="90000"/>
              </a:lnSpc>
              <a:defRPr/>
            </a:pPr>
            <a:r>
              <a:rPr lang="en-US" sz="1400" b="1" dirty="0">
                <a:solidFill>
                  <a:srgbClr val="800080"/>
                </a:solidFill>
                <a:latin typeface="Comic Sans MS" pitchFamily="66" charset="0"/>
                <a:cs typeface="+mn-cs"/>
              </a:rPr>
              <a:t>Iodine </a:t>
            </a:r>
            <a:r>
              <a:rPr lang="en-US" sz="1200" dirty="0">
                <a:solidFill>
                  <a:srgbClr val="800080"/>
                </a:solidFill>
                <a:latin typeface="Comic Sans MS" pitchFamily="66" charset="0"/>
                <a:cs typeface="+mn-cs"/>
              </a:rPr>
              <a:t>(1 min) </a:t>
            </a:r>
            <a:r>
              <a:rPr lang="en-US" sz="1800" b="1" dirty="0">
                <a:latin typeface="Comic Sans MS" pitchFamily="66" charset="0"/>
                <a:cs typeface="+mn-cs"/>
              </a:rPr>
              <a:t>&gt;</a:t>
            </a:r>
            <a:r>
              <a:rPr lang="en-US" sz="1400" b="1" dirty="0">
                <a:solidFill>
                  <a:srgbClr val="800080"/>
                </a:solidFill>
                <a:latin typeface="Comic Sans MS" pitchFamily="66" charset="0"/>
                <a:cs typeface="+mn-cs"/>
              </a:rPr>
              <a:t> </a:t>
            </a:r>
            <a:r>
              <a:rPr lang="en-US" sz="1400" i="1" dirty="0">
                <a:solidFill>
                  <a:srgbClr val="800080"/>
                </a:solidFill>
                <a:latin typeface="Comic Sans MS" pitchFamily="66" charset="0"/>
                <a:cs typeface="+mn-cs"/>
              </a:rPr>
              <a:t>rinse </a:t>
            </a:r>
            <a:endParaRPr lang="en-US" sz="1400" b="1" dirty="0">
              <a:solidFill>
                <a:srgbClr val="800080"/>
              </a:solidFill>
              <a:latin typeface="Comic Sans MS" pitchFamily="66" charset="0"/>
              <a:cs typeface="+mn-cs"/>
            </a:endParaRPr>
          </a:p>
          <a:p>
            <a:pPr algn="ctr">
              <a:lnSpc>
                <a:spcPct val="90000"/>
              </a:lnSpc>
              <a:defRPr/>
            </a:pPr>
            <a:r>
              <a:rPr lang="en-US" sz="1400" b="1" dirty="0">
                <a:solidFill>
                  <a:srgbClr val="800080"/>
                </a:solidFill>
                <a:latin typeface="Comic Sans MS" pitchFamily="66" charset="0"/>
                <a:cs typeface="+mn-cs"/>
              </a:rPr>
              <a:t>Acetone Alcohol </a:t>
            </a:r>
            <a:r>
              <a:rPr lang="en-US" sz="1200" dirty="0">
                <a:solidFill>
                  <a:srgbClr val="800080"/>
                </a:solidFill>
                <a:latin typeface="Comic Sans MS" pitchFamily="66" charset="0"/>
                <a:cs typeface="+mn-cs"/>
              </a:rPr>
              <a:t>(10–15 sec) </a:t>
            </a:r>
            <a:r>
              <a:rPr lang="en-US" sz="1800" b="1" dirty="0">
                <a:latin typeface="Comic Sans MS" pitchFamily="66" charset="0"/>
                <a:cs typeface="+mn-cs"/>
              </a:rPr>
              <a:t>&gt; </a:t>
            </a:r>
            <a:r>
              <a:rPr lang="en-US" sz="1400" i="1" dirty="0">
                <a:solidFill>
                  <a:srgbClr val="800080"/>
                </a:solidFill>
                <a:latin typeface="Comic Sans MS" pitchFamily="66" charset="0"/>
                <a:cs typeface="+mn-cs"/>
              </a:rPr>
              <a:t>rinse</a:t>
            </a:r>
            <a:r>
              <a:rPr lang="en-US" sz="1400" b="1" dirty="0">
                <a:solidFill>
                  <a:srgbClr val="800080"/>
                </a:solidFill>
                <a:latin typeface="Comic Sans MS" pitchFamily="66" charset="0"/>
                <a:cs typeface="+mn-cs"/>
              </a:rPr>
              <a:t> </a:t>
            </a:r>
          </a:p>
          <a:p>
            <a:pPr algn="ctr">
              <a:lnSpc>
                <a:spcPct val="90000"/>
              </a:lnSpc>
              <a:defRPr/>
            </a:pPr>
            <a:r>
              <a:rPr lang="en-US" sz="1400" b="1" dirty="0" err="1">
                <a:solidFill>
                  <a:srgbClr val="800080"/>
                </a:solidFill>
                <a:latin typeface="Comic Sans MS" pitchFamily="66" charset="0"/>
                <a:cs typeface="+mn-cs"/>
              </a:rPr>
              <a:t>Safrinin</a:t>
            </a:r>
            <a:r>
              <a:rPr lang="en-US" sz="1400" b="1" dirty="0">
                <a:solidFill>
                  <a:srgbClr val="800080"/>
                </a:solidFill>
                <a:latin typeface="Comic Sans MS" pitchFamily="66" charset="0"/>
                <a:cs typeface="+mn-cs"/>
              </a:rPr>
              <a:t> </a:t>
            </a:r>
            <a:r>
              <a:rPr lang="en-US" sz="1200" dirty="0">
                <a:solidFill>
                  <a:srgbClr val="800080"/>
                </a:solidFill>
                <a:latin typeface="Comic Sans MS" pitchFamily="66" charset="0"/>
                <a:cs typeface="+mn-cs"/>
              </a:rPr>
              <a:t>(1 min) </a:t>
            </a:r>
            <a:r>
              <a:rPr lang="en-US" sz="1600" b="1" dirty="0">
                <a:latin typeface="Comic Sans MS" pitchFamily="66" charset="0"/>
                <a:cs typeface="+mn-cs"/>
              </a:rPr>
              <a:t>&gt; </a:t>
            </a:r>
            <a:r>
              <a:rPr lang="en-US" sz="1400" i="1" dirty="0">
                <a:solidFill>
                  <a:srgbClr val="800080"/>
                </a:solidFill>
                <a:latin typeface="Comic Sans MS" pitchFamily="66" charset="0"/>
                <a:cs typeface="+mn-cs"/>
              </a:rPr>
              <a:t>rinse</a:t>
            </a:r>
            <a:r>
              <a:rPr lang="en-US" sz="1400" b="1" dirty="0">
                <a:solidFill>
                  <a:srgbClr val="800080"/>
                </a:solidFill>
                <a:latin typeface="Comic Sans MS" pitchFamily="66" charset="0"/>
                <a:cs typeface="+mn-cs"/>
              </a:rPr>
              <a:t> </a:t>
            </a:r>
            <a:r>
              <a:rPr lang="en-US" sz="1400" i="1" dirty="0">
                <a:solidFill>
                  <a:srgbClr val="800080"/>
                </a:solidFill>
                <a:latin typeface="Comic Sans MS" pitchFamily="66" charset="0"/>
                <a:cs typeface="+mn-cs"/>
              </a:rPr>
              <a:t>&amp; blot dry</a:t>
            </a:r>
          </a:p>
          <a:p>
            <a:pPr algn="ctr">
              <a:lnSpc>
                <a:spcPct val="90000"/>
              </a:lnSpc>
              <a:defRPr/>
            </a:pPr>
            <a:endParaRPr lang="en-US" sz="1400" i="1" dirty="0">
              <a:solidFill>
                <a:srgbClr val="800080"/>
              </a:solidFill>
              <a:latin typeface="Comic Sans MS" pitchFamily="66" charset="0"/>
              <a:cs typeface="+mn-cs"/>
            </a:endParaRPr>
          </a:p>
        </p:txBody>
      </p:sp>
      <p:sp>
        <p:nvSpPr>
          <p:cNvPr id="17423" name="Text Box 5"/>
          <p:cNvSpPr txBox="1">
            <a:spLocks noChangeArrowheads="1"/>
          </p:cNvSpPr>
          <p:nvPr/>
        </p:nvSpPr>
        <p:spPr bwMode="auto">
          <a:xfrm>
            <a:off x="3810000" y="6599238"/>
            <a:ext cx="533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r" eaLnBrk="1" hangingPunct="1">
              <a:spcBef>
                <a:spcPct val="50000"/>
              </a:spcBef>
            </a:pPr>
            <a:r>
              <a:rPr lang="en-US" sz="1000">
                <a:latin typeface="Comic Sans MS" pitchFamily="66" charset="0"/>
              </a:rPr>
              <a:t>From the  </a:t>
            </a:r>
            <a:r>
              <a:rPr lang="en-US" sz="1000">
                <a:latin typeface="Comic Sans MS" pitchFamily="66" charset="0"/>
                <a:hlinkClick r:id="rId8"/>
              </a:rPr>
              <a:t>Virtual Microbiology Classroom</a:t>
            </a:r>
            <a:r>
              <a:rPr lang="en-US" sz="1000">
                <a:latin typeface="Comic Sans MS" pitchFamily="66" charset="0"/>
              </a:rPr>
              <a:t> on </a:t>
            </a:r>
            <a:r>
              <a:rPr lang="en-US" sz="1000">
                <a:latin typeface="Comic Sans MS" pitchFamily="66" charset="0"/>
                <a:hlinkClick r:id="rId9"/>
              </a:rPr>
              <a:t>ScienceProfOnline.com</a:t>
            </a:r>
            <a:endParaRPr lang="en-US" sz="1000">
              <a:latin typeface="Comic Sans MS" pitchFamily="66" charset="0"/>
            </a:endParaRPr>
          </a:p>
        </p:txBody>
      </p:sp>
      <p:sp>
        <p:nvSpPr>
          <p:cNvPr id="16" name="Oval 13"/>
          <p:cNvSpPr>
            <a:spLocks noChangeArrowheads="1"/>
          </p:cNvSpPr>
          <p:nvPr/>
        </p:nvSpPr>
        <p:spPr bwMode="auto">
          <a:xfrm>
            <a:off x="1371600" y="4398004"/>
            <a:ext cx="533400" cy="550883"/>
          </a:xfrm>
          <a:prstGeom prst="ellipse">
            <a:avLst/>
          </a:prstGeom>
          <a:solidFill>
            <a:schemeClr val="bg1"/>
          </a:solidFill>
          <a:ln w="2857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 name="Oval 13"/>
          <p:cNvSpPr>
            <a:spLocks noChangeArrowheads="1"/>
          </p:cNvSpPr>
          <p:nvPr/>
        </p:nvSpPr>
        <p:spPr bwMode="auto">
          <a:xfrm>
            <a:off x="2160077" y="4419303"/>
            <a:ext cx="533400" cy="550883"/>
          </a:xfrm>
          <a:prstGeom prst="ellipse">
            <a:avLst/>
          </a:prstGeom>
          <a:solidFill>
            <a:schemeClr val="bg1"/>
          </a:solidFill>
          <a:ln w="2857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216275" y="2838450"/>
            <a:ext cx="3046413" cy="1325563"/>
          </a:xfrm>
        </p:spPr>
        <p:txBody>
          <a:bodyPr/>
          <a:lstStyle/>
          <a:p>
            <a:pPr eaLnBrk="1" hangingPunct="1"/>
            <a:r>
              <a:rPr lang="en-US" sz="3600" b="1" smtClean="0">
                <a:latin typeface="Comic Sans MS" pitchFamily="66" charset="0"/>
              </a:rPr>
              <a:t>Gram Stain </a:t>
            </a:r>
            <a:br>
              <a:rPr lang="en-US" sz="3600" b="1" smtClean="0">
                <a:latin typeface="Comic Sans MS" pitchFamily="66" charset="0"/>
              </a:rPr>
            </a:br>
            <a:r>
              <a:rPr lang="en-US" sz="3600" b="1" smtClean="0">
                <a:latin typeface="Comic Sans MS" pitchFamily="66" charset="0"/>
              </a:rPr>
              <a:t>Examples</a:t>
            </a:r>
            <a:endParaRPr lang="en-US" sz="3600" i="1" smtClean="0">
              <a:latin typeface="Comic Sans MS" pitchFamily="66"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1402" y="355980"/>
            <a:ext cx="2877074" cy="271235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 name="Picture 3"/>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5766879" y="304800"/>
            <a:ext cx="2903903" cy="275443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Picture 4"/>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653992" y="3619344"/>
            <a:ext cx="2676832" cy="254720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8438" name="TextBox 5"/>
          <p:cNvSpPr txBox="1">
            <a:spLocks noChangeArrowheads="1"/>
          </p:cNvSpPr>
          <p:nvPr/>
        </p:nvSpPr>
        <p:spPr bwMode="auto">
          <a:xfrm>
            <a:off x="785813" y="3224213"/>
            <a:ext cx="2209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eaLnBrk="1" hangingPunct="1"/>
            <a:r>
              <a:rPr lang="en-US" sz="1200" i="1"/>
              <a:t>Staphylococcus epidermidis</a:t>
            </a:r>
          </a:p>
        </p:txBody>
      </p:sp>
      <p:sp>
        <p:nvSpPr>
          <p:cNvPr id="18439" name="TextBox 8"/>
          <p:cNvSpPr txBox="1">
            <a:spLocks noChangeArrowheads="1"/>
          </p:cNvSpPr>
          <p:nvPr/>
        </p:nvSpPr>
        <p:spPr bwMode="auto">
          <a:xfrm>
            <a:off x="6248400" y="3228975"/>
            <a:ext cx="2209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eaLnBrk="1" hangingPunct="1"/>
            <a:r>
              <a:rPr lang="en-US" sz="1200" i="1"/>
              <a:t>Escherichia coli</a:t>
            </a:r>
          </a:p>
        </p:txBody>
      </p:sp>
      <p:sp>
        <p:nvSpPr>
          <p:cNvPr id="18440" name="TextBox 9"/>
          <p:cNvSpPr txBox="1">
            <a:spLocks noChangeArrowheads="1"/>
          </p:cNvSpPr>
          <p:nvPr/>
        </p:nvSpPr>
        <p:spPr bwMode="auto">
          <a:xfrm>
            <a:off x="406400" y="6316663"/>
            <a:ext cx="32480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eaLnBrk="1" hangingPunct="1"/>
            <a:r>
              <a:rPr lang="en-US" sz="1200"/>
              <a:t>Mixed Sample of </a:t>
            </a:r>
            <a:r>
              <a:rPr lang="en-US" sz="1200" i="1"/>
              <a:t>S. epidermidis &amp; E. coli</a:t>
            </a:r>
          </a:p>
        </p:txBody>
      </p:sp>
      <p:sp>
        <p:nvSpPr>
          <p:cNvPr id="18441" name="Text Box 6"/>
          <p:cNvSpPr txBox="1">
            <a:spLocks noChangeArrowheads="1"/>
          </p:cNvSpPr>
          <p:nvPr/>
        </p:nvSpPr>
        <p:spPr bwMode="auto">
          <a:xfrm>
            <a:off x="5562600" y="6605588"/>
            <a:ext cx="3581400"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r" eaLnBrk="1" hangingPunct="1">
              <a:spcBef>
                <a:spcPct val="50000"/>
              </a:spcBef>
            </a:pPr>
            <a:r>
              <a:rPr lang="en-US" sz="1000">
                <a:latin typeface="Comic Sans MS" pitchFamily="66" charset="0"/>
              </a:rPr>
              <a:t>Images: </a:t>
            </a:r>
            <a:r>
              <a:rPr lang="en-US" sz="1000"/>
              <a:t>All </a:t>
            </a:r>
            <a:r>
              <a:rPr lang="en-US" sz="1000">
                <a:hlinkClick r:id="rId6"/>
              </a:rPr>
              <a:t>Gram stain images</a:t>
            </a:r>
            <a:r>
              <a:rPr lang="en-US" sz="1000"/>
              <a:t> by T. Port</a:t>
            </a:r>
            <a:endParaRPr lang="en-US" sz="1000">
              <a:latin typeface="Comic Sans MS" pitchFamily="66" charset="0"/>
            </a:endParaRPr>
          </a:p>
        </p:txBody>
      </p:sp>
      <p:pic>
        <p:nvPicPr>
          <p:cNvPr id="8" name="Picture 7"/>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5888837" y="3619344"/>
            <a:ext cx="2781945" cy="264414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8443" name="Text Box 5"/>
          <p:cNvSpPr txBox="1">
            <a:spLocks noChangeArrowheads="1"/>
          </p:cNvSpPr>
          <p:nvPr/>
        </p:nvSpPr>
        <p:spPr bwMode="auto">
          <a:xfrm>
            <a:off x="0" y="6621463"/>
            <a:ext cx="533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spcBef>
                <a:spcPct val="50000"/>
              </a:spcBef>
            </a:pPr>
            <a:r>
              <a:rPr lang="en-US" sz="1000">
                <a:latin typeface="Comic Sans MS" pitchFamily="66" charset="0"/>
              </a:rPr>
              <a:t>From the  </a:t>
            </a:r>
            <a:r>
              <a:rPr lang="en-US" sz="1000">
                <a:latin typeface="Comic Sans MS" pitchFamily="66" charset="0"/>
                <a:hlinkClick r:id="rId8"/>
              </a:rPr>
              <a:t>Virtual Microbiology Classroom</a:t>
            </a:r>
            <a:r>
              <a:rPr lang="en-US" sz="1000">
                <a:latin typeface="Comic Sans MS" pitchFamily="66" charset="0"/>
              </a:rPr>
              <a:t> on </a:t>
            </a:r>
            <a:r>
              <a:rPr lang="en-US" sz="1000">
                <a:latin typeface="Comic Sans MS" pitchFamily="66" charset="0"/>
                <a:hlinkClick r:id="rId9"/>
              </a:rPr>
              <a:t>ScienceProfOnline.com</a:t>
            </a:r>
            <a:endParaRPr lang="en-US" sz="1000">
              <a:latin typeface="Comic Sans MS" pitchFamily="66"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5"/>
          <p:cNvSpPr txBox="1">
            <a:spLocks noChangeArrowheads="1"/>
          </p:cNvSpPr>
          <p:nvPr/>
        </p:nvSpPr>
        <p:spPr bwMode="auto">
          <a:xfrm>
            <a:off x="0" y="6621463"/>
            <a:ext cx="533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spcBef>
                <a:spcPct val="50000"/>
              </a:spcBef>
            </a:pPr>
            <a:r>
              <a:rPr lang="en-US" sz="1000">
                <a:latin typeface="Comic Sans MS" pitchFamily="66" charset="0"/>
              </a:rPr>
              <a:t>From the  </a:t>
            </a:r>
            <a:r>
              <a:rPr lang="en-US" sz="1000">
                <a:latin typeface="Comic Sans MS" pitchFamily="66" charset="0"/>
                <a:hlinkClick r:id="rId3"/>
              </a:rPr>
              <a:t>Virtual Microbiology Classroom</a:t>
            </a:r>
            <a:r>
              <a:rPr lang="en-US" sz="1000">
                <a:latin typeface="Comic Sans MS" pitchFamily="66" charset="0"/>
              </a:rPr>
              <a:t> on </a:t>
            </a:r>
            <a:r>
              <a:rPr lang="en-US" sz="1000">
                <a:latin typeface="Comic Sans MS" pitchFamily="66" charset="0"/>
                <a:hlinkClick r:id="rId4"/>
              </a:rPr>
              <a:t>ScienceProfOnline.com</a:t>
            </a:r>
            <a:endParaRPr lang="en-US" sz="1000">
              <a:latin typeface="Comic Sans MS" pitchFamily="66" charset="0"/>
            </a:endParaRPr>
          </a:p>
        </p:txBody>
      </p:sp>
      <p:sp>
        <p:nvSpPr>
          <p:cNvPr id="3075" name="Text Box 16"/>
          <p:cNvSpPr txBox="1">
            <a:spLocks noChangeArrowheads="1"/>
          </p:cNvSpPr>
          <p:nvPr/>
        </p:nvSpPr>
        <p:spPr bwMode="auto">
          <a:xfrm>
            <a:off x="5838825" y="9734550"/>
            <a:ext cx="28194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r" eaLnBrk="1" hangingPunct="1">
              <a:spcBef>
                <a:spcPct val="50000"/>
              </a:spcBef>
            </a:pPr>
            <a:r>
              <a:rPr lang="en-US" sz="1000">
                <a:latin typeface="Comic Sans MS" pitchFamily="66" charset="0"/>
              </a:rPr>
              <a:t>Image: </a:t>
            </a:r>
            <a:r>
              <a:rPr lang="en-US" sz="1000">
                <a:latin typeface="Comic Sans MS" pitchFamily="66" charset="0"/>
                <a:hlinkClick r:id="rId5"/>
              </a:rPr>
              <a:t>Bonding structure peptidoglycan</a:t>
            </a:r>
            <a:r>
              <a:rPr lang="en-US" sz="1000">
                <a:latin typeface="Comic Sans MS" pitchFamily="66" charset="0"/>
              </a:rPr>
              <a:t>, Mouagip</a:t>
            </a:r>
            <a:r>
              <a:rPr lang="en-US" sz="1000" i="1">
                <a:latin typeface="Comic Sans MS" pitchFamily="66" charset="0"/>
              </a:rPr>
              <a:t>; </a:t>
            </a:r>
            <a:r>
              <a:rPr lang="en-US" sz="1000">
                <a:latin typeface="Comic Sans MS" pitchFamily="66" charset="0"/>
              </a:rPr>
              <a:t>Other Image Source Unknown</a:t>
            </a:r>
          </a:p>
        </p:txBody>
      </p:sp>
      <p:pic>
        <p:nvPicPr>
          <p:cNvPr id="8" name="Picture 17" descr="PeptidoglycanStructure"/>
          <p:cNvPicPr>
            <a:picLocks noChangeAspect="1" noChangeArrowheads="1"/>
          </p:cNvPicPr>
          <p:nvPr/>
        </p:nvPicPr>
        <p:blipFill>
          <a:blip r:embed="rId6">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66800" y="1295399"/>
            <a:ext cx="6160221" cy="5133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Rectangle 2"/>
          <p:cNvSpPr txBox="1">
            <a:spLocks noChangeArrowheads="1"/>
          </p:cNvSpPr>
          <p:nvPr/>
        </p:nvSpPr>
        <p:spPr bwMode="auto">
          <a:xfrm>
            <a:off x="1295400" y="2700338"/>
            <a:ext cx="4876800" cy="278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spcBef>
                <a:spcPct val="20000"/>
              </a:spcBef>
            </a:pPr>
            <a:r>
              <a:rPr lang="en-US" sz="3600" b="1">
                <a:latin typeface="Comic Sans MS" pitchFamily="66" charset="0"/>
              </a:rPr>
              <a:t>Bacterial </a:t>
            </a:r>
          </a:p>
          <a:p>
            <a:pPr eaLnBrk="1" hangingPunct="1">
              <a:spcBef>
                <a:spcPct val="20000"/>
              </a:spcBef>
            </a:pPr>
            <a:r>
              <a:rPr lang="en-US" sz="3600" b="1">
                <a:latin typeface="Comic Sans MS" pitchFamily="66" charset="0"/>
              </a:rPr>
              <a:t>Cell Wall </a:t>
            </a:r>
          </a:p>
          <a:p>
            <a:pPr algn="ctr" eaLnBrk="1" hangingPunct="1">
              <a:spcBef>
                <a:spcPct val="20000"/>
              </a:spcBef>
            </a:pPr>
            <a:r>
              <a:rPr lang="en-US" sz="3600" b="1">
                <a:latin typeface="Comic Sans MS" pitchFamily="66" charset="0"/>
              </a:rPr>
              <a:t>&amp; </a:t>
            </a:r>
          </a:p>
          <a:p>
            <a:pPr algn="ctr" eaLnBrk="1" hangingPunct="1">
              <a:spcBef>
                <a:spcPct val="20000"/>
              </a:spcBef>
            </a:pPr>
            <a:r>
              <a:rPr lang="en-US" sz="3600" b="1">
                <a:solidFill>
                  <a:srgbClr val="7030A0"/>
                </a:solidFill>
                <a:latin typeface="Comic Sans MS" pitchFamily="66" charset="0"/>
              </a:rPr>
              <a:t>Differential</a:t>
            </a:r>
            <a:r>
              <a:rPr lang="en-US" sz="3600" b="1">
                <a:latin typeface="Comic Sans MS" pitchFamily="66" charset="0"/>
              </a:rPr>
              <a:t> </a:t>
            </a:r>
            <a:r>
              <a:rPr lang="en-US" sz="3600" b="1">
                <a:solidFill>
                  <a:srgbClr val="FF0066"/>
                </a:solidFill>
                <a:latin typeface="Comic Sans MS" pitchFamily="66" charset="0"/>
              </a:rPr>
              <a:t>Staining</a:t>
            </a:r>
          </a:p>
          <a:p>
            <a:pPr eaLnBrk="1" hangingPunct="1">
              <a:spcBef>
                <a:spcPct val="20000"/>
              </a:spcBef>
            </a:pPr>
            <a:r>
              <a:rPr lang="en-US" sz="2400">
                <a:latin typeface="Comic Sans MS" pitchFamily="66" charset="0"/>
              </a:rPr>
              <a:t>	</a:t>
            </a:r>
          </a:p>
        </p:txBody>
      </p:sp>
      <p:sp>
        <p:nvSpPr>
          <p:cNvPr id="3078" name="Text Box 16"/>
          <p:cNvSpPr txBox="1">
            <a:spLocks noChangeArrowheads="1"/>
          </p:cNvSpPr>
          <p:nvPr/>
        </p:nvSpPr>
        <p:spPr bwMode="auto">
          <a:xfrm>
            <a:off x="6324600" y="6457950"/>
            <a:ext cx="28194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r" eaLnBrk="1" hangingPunct="1">
              <a:spcBef>
                <a:spcPct val="50000"/>
              </a:spcBef>
            </a:pPr>
            <a:r>
              <a:rPr lang="en-US" sz="1000">
                <a:latin typeface="Comic Sans MS" pitchFamily="66" charset="0"/>
              </a:rPr>
              <a:t>Image: </a:t>
            </a:r>
            <a:r>
              <a:rPr lang="en-US" sz="1000">
                <a:latin typeface="Comic Sans MS" pitchFamily="66" charset="0"/>
                <a:hlinkClick r:id="rId5"/>
              </a:rPr>
              <a:t>Bonding structure peptidoglycan</a:t>
            </a:r>
            <a:r>
              <a:rPr lang="en-US" sz="1000">
                <a:latin typeface="Comic Sans MS" pitchFamily="66" charset="0"/>
              </a:rPr>
              <a:t>, Mouagip</a:t>
            </a:r>
            <a:r>
              <a:rPr lang="en-US" sz="1000" i="1">
                <a:latin typeface="Comic Sans MS" pitchFamily="66" charset="0"/>
              </a:rPr>
              <a:t>; </a:t>
            </a:r>
            <a:r>
              <a:rPr lang="en-US" sz="1000">
                <a:latin typeface="Comic Sans MS" pitchFamily="66" charset="0"/>
              </a:rPr>
              <a:t>Gram stained slide, T. Port</a:t>
            </a:r>
          </a:p>
        </p:txBody>
      </p:sp>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343399" y="533400"/>
            <a:ext cx="4368583" cy="31242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2787650" y="204789"/>
            <a:ext cx="3729038" cy="938212"/>
          </a:xfrm>
        </p:spPr>
        <p:txBody>
          <a:bodyPr/>
          <a:lstStyle/>
          <a:p>
            <a:r>
              <a:rPr lang="en-US" b="1" dirty="0" smtClean="0">
                <a:solidFill>
                  <a:srgbClr val="FF0000"/>
                </a:solidFill>
                <a:latin typeface="Comic Sans MS" pitchFamily="66" charset="0"/>
              </a:rPr>
              <a:t>REVIEW!</a:t>
            </a:r>
          </a:p>
        </p:txBody>
      </p:sp>
      <p:sp>
        <p:nvSpPr>
          <p:cNvPr id="6" name="TextBox 5"/>
          <p:cNvSpPr txBox="1"/>
          <p:nvPr/>
        </p:nvSpPr>
        <p:spPr>
          <a:xfrm>
            <a:off x="1566863" y="1143000"/>
            <a:ext cx="6172200" cy="1231106"/>
          </a:xfrm>
          <a:prstGeom prst="rect">
            <a:avLst/>
          </a:prstGeom>
          <a:noFill/>
        </p:spPr>
        <p:txBody>
          <a:bodyPr>
            <a:spAutoFit/>
          </a:bodyPr>
          <a:lstStyle/>
          <a:p>
            <a:pPr algn="ctr">
              <a:defRPr/>
            </a:pPr>
            <a:r>
              <a:rPr lang="en-US" sz="2800" dirty="0" smtClean="0">
                <a:latin typeface="Comic Sans MS" pitchFamily="66" charset="0"/>
                <a:cs typeface="+mn-cs"/>
              </a:rPr>
              <a:t>Check out this short video on </a:t>
            </a:r>
          </a:p>
          <a:p>
            <a:pPr algn="ctr">
              <a:defRPr/>
            </a:pPr>
            <a:r>
              <a:rPr lang="en-US" sz="2800" b="1" dirty="0" smtClean="0">
                <a:solidFill>
                  <a:schemeClr val="tx1">
                    <a:lumMod val="50000"/>
                    <a:lumOff val="50000"/>
                  </a:schemeClr>
                </a:solidFill>
                <a:latin typeface="Comic Sans MS" pitchFamily="66" charset="0"/>
                <a:cs typeface="+mn-cs"/>
                <a:hlinkClick r:id="rId3"/>
              </a:rPr>
              <a:t>Gram Staining</a:t>
            </a:r>
            <a:endParaRPr lang="en-US" sz="3200" b="1" dirty="0">
              <a:solidFill>
                <a:schemeClr val="tx1">
                  <a:lumMod val="50000"/>
                  <a:lumOff val="50000"/>
                </a:schemeClr>
              </a:solidFill>
              <a:latin typeface="Comic Sans MS" pitchFamily="66" charset="0"/>
              <a:cs typeface="+mn-cs"/>
            </a:endParaRPr>
          </a:p>
          <a:p>
            <a:pPr algn="ctr">
              <a:defRPr/>
            </a:pPr>
            <a:endParaRPr lang="en-US" sz="1800" dirty="0">
              <a:latin typeface="Arial" charset="0"/>
              <a:cs typeface="+mn-cs"/>
            </a:endParaRPr>
          </a:p>
        </p:txBody>
      </p:sp>
      <p:sp>
        <p:nvSpPr>
          <p:cNvPr id="23556" name="Rectangle 4"/>
          <p:cNvSpPr>
            <a:spLocks noChangeArrowheads="1"/>
          </p:cNvSpPr>
          <p:nvPr/>
        </p:nvSpPr>
        <p:spPr bwMode="auto">
          <a:xfrm>
            <a:off x="19050" y="6611938"/>
            <a:ext cx="4232275"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latin typeface="Comic Sans MS" pitchFamily="66" charset="0"/>
              </a:rPr>
              <a:t>From the </a:t>
            </a:r>
            <a:r>
              <a:rPr lang="en-US" sz="1000">
                <a:latin typeface="Comic Sans MS" pitchFamily="66" charset="0"/>
                <a:hlinkClick r:id="rId4"/>
              </a:rPr>
              <a:t>Virtual Microbiology Classroom </a:t>
            </a:r>
            <a:r>
              <a:rPr lang="en-US" sz="1000">
                <a:latin typeface="Comic Sans MS" pitchFamily="66" charset="0"/>
              </a:rPr>
              <a:t>on </a:t>
            </a:r>
            <a:r>
              <a:rPr lang="en-US" sz="1000">
                <a:latin typeface="Comic Sans MS" pitchFamily="66" charset="0"/>
                <a:hlinkClick r:id="rId5"/>
              </a:rPr>
              <a:t>ScienceProfOnline.com</a:t>
            </a:r>
            <a:endParaRPr lang="en-US" sz="1000">
              <a:latin typeface="Comic Sans MS" pitchFamily="66" charset="0"/>
            </a:endParaRPr>
          </a:p>
        </p:txBody>
      </p:sp>
      <p:pic>
        <p:nvPicPr>
          <p:cNvPr id="13" name="Picture 4" descr="gram_pro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2964267"/>
            <a:ext cx="5257800" cy="287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6172200" y="3581400"/>
            <a:ext cx="2590800" cy="2062103"/>
          </a:xfrm>
          <a:prstGeom prst="rect">
            <a:avLst/>
          </a:prstGeom>
          <a:noFill/>
        </p:spPr>
        <p:txBody>
          <a:bodyPr wrap="square" rtlCol="0">
            <a:spAutoFit/>
          </a:bodyPr>
          <a:lstStyle/>
          <a:p>
            <a:pPr algn="ctr" eaLnBrk="1" hangingPunct="1">
              <a:lnSpc>
                <a:spcPct val="90000"/>
              </a:lnSpc>
              <a:defRPr/>
            </a:pPr>
            <a:r>
              <a:rPr lang="en-US" b="1" i="1" dirty="0">
                <a:solidFill>
                  <a:srgbClr val="FF0000"/>
                </a:solidFill>
                <a:latin typeface="Comic Sans MS" pitchFamily="66" charset="0"/>
              </a:rPr>
              <a:t>Q: </a:t>
            </a:r>
            <a:r>
              <a:rPr lang="en-US" i="1" dirty="0">
                <a:latin typeface="Comic Sans MS" pitchFamily="66" charset="0"/>
              </a:rPr>
              <a:t>How does the Gram stain reveal the difference </a:t>
            </a:r>
            <a:r>
              <a:rPr lang="en-US" i="1" dirty="0" smtClean="0">
                <a:latin typeface="Comic Sans MS" pitchFamily="66" charset="0"/>
              </a:rPr>
              <a:t>between </a:t>
            </a:r>
            <a:r>
              <a:rPr lang="en-US" i="1" dirty="0">
                <a:latin typeface="Comic Sans MS" pitchFamily="66" charset="0"/>
              </a:rPr>
              <a:t>Gram+ and Gram- </a:t>
            </a:r>
            <a:r>
              <a:rPr lang="en-US" i="1" dirty="0">
                <a:latin typeface="Comic Sans MS" pitchFamily="66" charset="0"/>
                <a:hlinkClick r:id="rId7"/>
              </a:rPr>
              <a:t>cell wall structure</a:t>
            </a:r>
            <a:r>
              <a:rPr lang="en-US" i="1" dirty="0">
                <a:latin typeface="Comic Sans MS" pitchFamily="66" charset="0"/>
              </a:rPr>
              <a:t>?</a:t>
            </a:r>
          </a:p>
          <a:p>
            <a:endParaRPr lang="en-US" dirty="0"/>
          </a:p>
        </p:txBody>
      </p:sp>
    </p:spTree>
    <p:extLst>
      <p:ext uri="{BB962C8B-B14F-4D97-AF65-F5344CB8AC3E}">
        <p14:creationId xmlns:p14="http://schemas.microsoft.com/office/powerpoint/2010/main" val="18660042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algn="l"/>
            <a:r>
              <a:rPr lang="en-US" b="1" smtClean="0">
                <a:latin typeface="Comic Sans MS" pitchFamily="66" charset="0"/>
              </a:rPr>
              <a:t>Bacterial Cell Wall</a:t>
            </a:r>
          </a:p>
        </p:txBody>
      </p:sp>
      <p:sp>
        <p:nvSpPr>
          <p:cNvPr id="15363" name="Content Placeholder 2"/>
          <p:cNvSpPr>
            <a:spLocks noGrp="1"/>
          </p:cNvSpPr>
          <p:nvPr>
            <p:ph idx="1"/>
          </p:nvPr>
        </p:nvSpPr>
        <p:spPr>
          <a:xfrm>
            <a:off x="232120" y="1501544"/>
            <a:ext cx="5867400" cy="5029200"/>
          </a:xfrm>
        </p:spPr>
        <p:txBody>
          <a:bodyPr/>
          <a:lstStyle/>
          <a:p>
            <a:pPr marL="0" lvl="1" indent="0">
              <a:buFontTx/>
              <a:buNone/>
              <a:defRPr/>
            </a:pPr>
            <a:r>
              <a:rPr lang="en-US" sz="1800" b="1" dirty="0" smtClean="0">
                <a:latin typeface="Comic Sans MS" pitchFamily="66" charset="0"/>
              </a:rPr>
              <a:t>Function:  </a:t>
            </a:r>
            <a:r>
              <a:rPr lang="en-US" sz="1800" dirty="0" smtClean="0">
                <a:latin typeface="Comic Sans MS" pitchFamily="66" charset="0"/>
              </a:rPr>
              <a:t>Shape and protection</a:t>
            </a:r>
          </a:p>
          <a:p>
            <a:pPr marL="0" lvl="1" indent="0">
              <a:buFontTx/>
              <a:buNone/>
              <a:defRPr/>
            </a:pPr>
            <a:endParaRPr lang="en-US" sz="1800" dirty="0" smtClean="0">
              <a:latin typeface="Comic Sans MS" pitchFamily="66" charset="0"/>
            </a:endParaRPr>
          </a:p>
          <a:p>
            <a:pPr marL="0" lvl="1" indent="0">
              <a:buFontTx/>
              <a:buNone/>
              <a:defRPr/>
            </a:pPr>
            <a:r>
              <a:rPr lang="en-US" sz="1800" b="1" dirty="0" smtClean="0">
                <a:latin typeface="Comic Sans MS" pitchFamily="66" charset="0"/>
              </a:rPr>
              <a:t>Structure:  </a:t>
            </a:r>
            <a:r>
              <a:rPr lang="en-US" sz="1800" dirty="0" smtClean="0">
                <a:latin typeface="Comic Sans MS" pitchFamily="66" charset="0"/>
              </a:rPr>
              <a:t>Distinguishes groups of bacteria</a:t>
            </a:r>
          </a:p>
          <a:p>
            <a:pPr marL="457200" lvl="1" indent="0">
              <a:buFontTx/>
              <a:buNone/>
              <a:defRPr/>
            </a:pPr>
            <a:endParaRPr lang="en-US" sz="1050" dirty="0" smtClean="0">
              <a:latin typeface="Comic Sans MS" pitchFamily="66" charset="0"/>
            </a:endParaRPr>
          </a:p>
          <a:p>
            <a:pPr lvl="2">
              <a:buFont typeface="Arial" pitchFamily="34" charset="0"/>
              <a:buChar char="•"/>
              <a:defRPr/>
            </a:pPr>
            <a:r>
              <a:rPr lang="en-US" sz="1800" dirty="0" smtClean="0">
                <a:solidFill>
                  <a:schemeClr val="tx1">
                    <a:lumMod val="50000"/>
                    <a:lumOff val="50000"/>
                  </a:schemeClr>
                </a:solidFill>
                <a:latin typeface="Comic Sans MS" pitchFamily="66" charset="0"/>
              </a:rPr>
              <a:t> Cells that Gram stain</a:t>
            </a:r>
          </a:p>
          <a:p>
            <a:pPr marL="1371600" lvl="3" indent="0">
              <a:buFontTx/>
              <a:buNone/>
              <a:defRPr/>
            </a:pPr>
            <a:r>
              <a:rPr lang="en-US" sz="1600" dirty="0" smtClean="0">
                <a:solidFill>
                  <a:schemeClr val="tx1">
                    <a:lumMod val="50000"/>
                    <a:lumOff val="50000"/>
                  </a:schemeClr>
                </a:solidFill>
                <a:latin typeface="Comic Sans MS" pitchFamily="66" charset="0"/>
              </a:rPr>
              <a:t>- Gram positive and Gram negative</a:t>
            </a:r>
          </a:p>
          <a:p>
            <a:pPr marL="1371600" lvl="3" indent="0">
              <a:buFontTx/>
              <a:buNone/>
              <a:defRPr/>
            </a:pPr>
            <a:endParaRPr lang="en-US" sz="1600" dirty="0" smtClean="0">
              <a:latin typeface="Comic Sans MS" pitchFamily="66" charset="0"/>
            </a:endParaRPr>
          </a:p>
          <a:p>
            <a:pPr lvl="2">
              <a:buFont typeface="Wingdings" pitchFamily="2" charset="2"/>
              <a:buChar char="Ø"/>
              <a:defRPr/>
            </a:pPr>
            <a:r>
              <a:rPr lang="en-US" b="1" dirty="0" smtClean="0">
                <a:solidFill>
                  <a:schemeClr val="tx1">
                    <a:lumMod val="65000"/>
                    <a:lumOff val="35000"/>
                  </a:schemeClr>
                </a:solidFill>
                <a:latin typeface="Comic Sans MS" pitchFamily="66" charset="0"/>
              </a:rPr>
              <a:t> </a:t>
            </a:r>
            <a:r>
              <a:rPr lang="en-US" b="1" dirty="0" smtClean="0">
                <a:latin typeface="Comic Sans MS" pitchFamily="66" charset="0"/>
              </a:rPr>
              <a:t>Cells that resist Gram stain</a:t>
            </a:r>
          </a:p>
          <a:p>
            <a:pPr marL="1371600" lvl="3" indent="0">
              <a:buFontTx/>
              <a:buNone/>
              <a:defRPr/>
            </a:pPr>
            <a:r>
              <a:rPr lang="en-US" sz="1600" dirty="0" smtClean="0">
                <a:latin typeface="Comic Sans MS" pitchFamily="66" charset="0"/>
              </a:rPr>
              <a:t>-  Genus </a:t>
            </a:r>
            <a:r>
              <a:rPr lang="en-US" sz="1600" i="1" dirty="0" smtClean="0">
                <a:latin typeface="Comic Sans MS" pitchFamily="66" charset="0"/>
              </a:rPr>
              <a:t>Mycobacterium </a:t>
            </a:r>
            <a:r>
              <a:rPr lang="en-US" sz="1600" dirty="0" smtClean="0">
                <a:latin typeface="Comic Sans MS" pitchFamily="66" charset="0"/>
              </a:rPr>
              <a:t>and </a:t>
            </a:r>
            <a:r>
              <a:rPr lang="en-US" sz="1600" i="1" dirty="0" err="1" smtClean="0">
                <a:latin typeface="Comic Sans MS" pitchFamily="66" charset="0"/>
              </a:rPr>
              <a:t>Norcardia</a:t>
            </a:r>
            <a:endParaRPr lang="en-US" sz="1600" dirty="0" smtClean="0">
              <a:latin typeface="Comic Sans MS" pitchFamily="66" charset="0"/>
            </a:endParaRPr>
          </a:p>
          <a:p>
            <a:pPr lvl="3">
              <a:buFontTx/>
              <a:buChar char="-"/>
              <a:defRPr/>
            </a:pPr>
            <a:r>
              <a:rPr lang="en-US" sz="1600" dirty="0" smtClean="0">
                <a:latin typeface="Comic Sans MS" pitchFamily="66" charset="0"/>
              </a:rPr>
              <a:t>Stained using </a:t>
            </a:r>
            <a:r>
              <a:rPr lang="en-US" sz="1600" b="1" dirty="0" smtClean="0">
                <a:latin typeface="Comic Sans MS" pitchFamily="66" charset="0"/>
                <a:hlinkClick r:id="rId4"/>
              </a:rPr>
              <a:t>Acid-fast</a:t>
            </a:r>
            <a:r>
              <a:rPr lang="en-US" sz="1600" dirty="0" smtClean="0">
                <a:latin typeface="Comic Sans MS" pitchFamily="66" charset="0"/>
              </a:rPr>
              <a:t> staining      </a:t>
            </a:r>
          </a:p>
          <a:p>
            <a:pPr marL="1371600" lvl="3" indent="0">
              <a:buFontTx/>
              <a:buNone/>
              <a:defRPr/>
            </a:pPr>
            <a:r>
              <a:rPr lang="en-US" sz="1600" dirty="0">
                <a:latin typeface="Comic Sans MS" pitchFamily="66" charset="0"/>
              </a:rPr>
              <a:t> </a:t>
            </a:r>
            <a:r>
              <a:rPr lang="en-US" sz="1600" dirty="0" smtClean="0">
                <a:latin typeface="Comic Sans MS" pitchFamily="66" charset="0"/>
              </a:rPr>
              <a:t>   techniques</a:t>
            </a:r>
          </a:p>
          <a:p>
            <a:pPr lvl="3">
              <a:buFontTx/>
              <a:buChar char="-"/>
              <a:defRPr/>
            </a:pPr>
            <a:endParaRPr lang="en-US" sz="1600" dirty="0" smtClean="0">
              <a:latin typeface="Comic Sans MS" pitchFamily="66" charset="0"/>
            </a:endParaRPr>
          </a:p>
          <a:p>
            <a:pPr lvl="2">
              <a:defRPr/>
            </a:pPr>
            <a:r>
              <a:rPr lang="en-US" sz="1800" dirty="0" smtClean="0">
                <a:solidFill>
                  <a:schemeClr val="tx1">
                    <a:lumMod val="50000"/>
                    <a:lumOff val="50000"/>
                  </a:schemeClr>
                </a:solidFill>
                <a:latin typeface="Comic Sans MS" pitchFamily="66" charset="0"/>
              </a:rPr>
              <a:t>Cells that lack cell walls</a:t>
            </a:r>
          </a:p>
          <a:p>
            <a:pPr lvl="3">
              <a:defRPr/>
            </a:pPr>
            <a:r>
              <a:rPr lang="en-US" sz="1400" dirty="0" smtClean="0">
                <a:solidFill>
                  <a:schemeClr val="tx1">
                    <a:lumMod val="50000"/>
                    <a:lumOff val="50000"/>
                  </a:schemeClr>
                </a:solidFill>
                <a:latin typeface="Comic Sans MS" pitchFamily="66" charset="0"/>
              </a:rPr>
              <a:t>Will retain counterstain (second color applied during differential staining).</a:t>
            </a: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905564">
            <a:off x="6344233" y="583039"/>
            <a:ext cx="2416076" cy="20481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9461" name="Text Box 16"/>
          <p:cNvSpPr txBox="1">
            <a:spLocks noChangeArrowheads="1"/>
          </p:cNvSpPr>
          <p:nvPr/>
        </p:nvSpPr>
        <p:spPr bwMode="auto">
          <a:xfrm>
            <a:off x="5181600" y="6457950"/>
            <a:ext cx="39624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r" eaLnBrk="1" hangingPunct="1">
              <a:spcBef>
                <a:spcPct val="50000"/>
              </a:spcBef>
            </a:pPr>
            <a:r>
              <a:rPr lang="en-US" sz="1000">
                <a:latin typeface="Comic Sans MS" pitchFamily="66" charset="0"/>
              </a:rPr>
              <a:t>Images: Gram positive bacteria , Gram-negative bacteria &amp; Acid fast bacteria, all under oil immersion @1000XTM, T. Port</a:t>
            </a:r>
          </a:p>
        </p:txBody>
      </p:sp>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713972">
            <a:off x="6280160" y="2382837"/>
            <a:ext cx="2480690" cy="201064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1105459">
            <a:off x="6309809" y="3872155"/>
            <a:ext cx="2484924" cy="197932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9464" name="Text Box 5"/>
          <p:cNvSpPr txBox="1">
            <a:spLocks noChangeArrowheads="1"/>
          </p:cNvSpPr>
          <p:nvPr/>
        </p:nvSpPr>
        <p:spPr bwMode="auto">
          <a:xfrm>
            <a:off x="0" y="6621463"/>
            <a:ext cx="533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spcBef>
                <a:spcPct val="50000"/>
              </a:spcBef>
            </a:pPr>
            <a:r>
              <a:rPr lang="en-US" sz="1000">
                <a:latin typeface="Comic Sans MS" pitchFamily="66" charset="0"/>
              </a:rPr>
              <a:t>From the  </a:t>
            </a:r>
            <a:r>
              <a:rPr lang="en-US" sz="1000">
                <a:latin typeface="Comic Sans MS" pitchFamily="66" charset="0"/>
                <a:hlinkClick r:id="rId8"/>
              </a:rPr>
              <a:t>Virtual Microbiology Classroom</a:t>
            </a:r>
            <a:r>
              <a:rPr lang="en-US" sz="1000">
                <a:latin typeface="Comic Sans MS" pitchFamily="66" charset="0"/>
              </a:rPr>
              <a:t> on </a:t>
            </a:r>
            <a:r>
              <a:rPr lang="en-US" sz="1000">
                <a:latin typeface="Comic Sans MS" pitchFamily="66" charset="0"/>
                <a:hlinkClick r:id="rId9"/>
              </a:rPr>
              <a:t>ScienceProfOnline.com</a:t>
            </a:r>
            <a:endParaRPr lang="en-US" sz="1000">
              <a:latin typeface="Comic Sans MS" pitchFamily="66" charset="0"/>
            </a:endParaRPr>
          </a:p>
        </p:txBody>
      </p:sp>
    </p:spTree>
    <p:custDataLst>
      <p:tags r:id="rId1"/>
    </p:custData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5"/>
          <p:cNvSpPr>
            <a:spLocks noGrp="1" noChangeArrowheads="1"/>
          </p:cNvSpPr>
          <p:nvPr>
            <p:ph type="title"/>
          </p:nvPr>
        </p:nvSpPr>
        <p:spPr>
          <a:xfrm>
            <a:off x="457200" y="274638"/>
            <a:ext cx="8229600" cy="487362"/>
          </a:xfrm>
        </p:spPr>
        <p:txBody>
          <a:bodyPr/>
          <a:lstStyle/>
          <a:p>
            <a:pPr eaLnBrk="1" hangingPunct="1"/>
            <a:r>
              <a:rPr lang="en-US" sz="3200" b="1" dirty="0" smtClean="0">
                <a:solidFill>
                  <a:srgbClr val="CC0099"/>
                </a:solidFill>
                <a:latin typeface="Comic Sans MS" pitchFamily="66" charset="0"/>
              </a:rPr>
              <a:t>Mycobacterial Cell Wall</a:t>
            </a:r>
          </a:p>
        </p:txBody>
      </p:sp>
      <p:sp>
        <p:nvSpPr>
          <p:cNvPr id="20483" name="Text Box 7"/>
          <p:cNvSpPr txBox="1">
            <a:spLocks noChangeArrowheads="1"/>
          </p:cNvSpPr>
          <p:nvPr/>
        </p:nvSpPr>
        <p:spPr bwMode="auto">
          <a:xfrm>
            <a:off x="0" y="6613525"/>
            <a:ext cx="2590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spcBef>
                <a:spcPct val="50000"/>
              </a:spcBef>
            </a:pPr>
            <a:r>
              <a:rPr lang="en-US" sz="1000">
                <a:latin typeface="Comic Sans MS" pitchFamily="66" charset="0"/>
              </a:rPr>
              <a:t>Image: </a:t>
            </a:r>
            <a:r>
              <a:rPr lang="en-US" sz="1000">
                <a:latin typeface="Comic Sans MS" pitchFamily="66" charset="0"/>
                <a:hlinkClick r:id="rId3"/>
              </a:rPr>
              <a:t>Mycobacterial cell wall</a:t>
            </a:r>
            <a:r>
              <a:rPr lang="en-US" sz="1000">
                <a:latin typeface="Comic Sans MS" pitchFamily="66" charset="0"/>
              </a:rPr>
              <a:t>, Ytambe</a:t>
            </a:r>
          </a:p>
        </p:txBody>
      </p:sp>
      <p:sp>
        <p:nvSpPr>
          <p:cNvPr id="20484" name="Text Box 8"/>
          <p:cNvSpPr txBox="1">
            <a:spLocks noChangeArrowheads="1"/>
          </p:cNvSpPr>
          <p:nvPr/>
        </p:nvSpPr>
        <p:spPr bwMode="auto">
          <a:xfrm>
            <a:off x="6858000" y="1676400"/>
            <a:ext cx="2057400" cy="301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buFontTx/>
              <a:buAutoNum type="arabicPeriod"/>
            </a:pPr>
            <a:r>
              <a:rPr lang="en-US" sz="1200">
                <a:latin typeface="Comic Sans MS" pitchFamily="66" charset="0"/>
              </a:rPr>
              <a:t>outer lipids </a:t>
            </a:r>
          </a:p>
          <a:p>
            <a:pPr eaLnBrk="1" hangingPunct="1">
              <a:buFontTx/>
              <a:buAutoNum type="arabicPeriod"/>
            </a:pPr>
            <a:endParaRPr lang="en-US" sz="1200">
              <a:latin typeface="Comic Sans MS" pitchFamily="66" charset="0"/>
            </a:endParaRPr>
          </a:p>
          <a:p>
            <a:pPr eaLnBrk="1" hangingPunct="1"/>
            <a:r>
              <a:rPr lang="en-US" sz="1200" b="1">
                <a:latin typeface="Comic Sans MS" pitchFamily="66" charset="0"/>
              </a:rPr>
              <a:t>2. mycolic acid</a:t>
            </a:r>
            <a:r>
              <a:rPr lang="en-US" sz="1200">
                <a:latin typeface="Comic Sans MS" pitchFamily="66" charset="0"/>
              </a:rPr>
              <a:t> </a:t>
            </a:r>
          </a:p>
          <a:p>
            <a:pPr eaLnBrk="1" hangingPunct="1"/>
            <a:endParaRPr lang="en-US" sz="1200">
              <a:latin typeface="Comic Sans MS" pitchFamily="66" charset="0"/>
            </a:endParaRPr>
          </a:p>
          <a:p>
            <a:pPr eaLnBrk="1" hangingPunct="1"/>
            <a:r>
              <a:rPr lang="en-US" sz="1200">
                <a:latin typeface="Comic Sans MS" pitchFamily="66" charset="0"/>
              </a:rPr>
              <a:t>3. polysaccharides </a:t>
            </a:r>
          </a:p>
          <a:p>
            <a:pPr eaLnBrk="1" hangingPunct="1"/>
            <a:r>
              <a:rPr lang="en-US" sz="1200">
                <a:latin typeface="Comic Sans MS" pitchFamily="66" charset="0"/>
              </a:rPr>
              <a:t> </a:t>
            </a:r>
          </a:p>
          <a:p>
            <a:pPr eaLnBrk="1" hangingPunct="1"/>
            <a:r>
              <a:rPr lang="en-US" sz="1200">
                <a:latin typeface="Comic Sans MS" pitchFamily="66" charset="0"/>
              </a:rPr>
              <a:t>4. peptidoglycan </a:t>
            </a:r>
          </a:p>
          <a:p>
            <a:pPr eaLnBrk="1" hangingPunct="1"/>
            <a:endParaRPr lang="en-US" sz="1200">
              <a:latin typeface="Comic Sans MS" pitchFamily="66" charset="0"/>
            </a:endParaRPr>
          </a:p>
          <a:p>
            <a:pPr eaLnBrk="1" hangingPunct="1"/>
            <a:r>
              <a:rPr lang="en-US" sz="1200">
                <a:latin typeface="Comic Sans MS" pitchFamily="66" charset="0"/>
              </a:rPr>
              <a:t>5. plasma membrane </a:t>
            </a:r>
          </a:p>
          <a:p>
            <a:pPr eaLnBrk="1" hangingPunct="1"/>
            <a:endParaRPr lang="en-US" sz="1200">
              <a:latin typeface="Comic Sans MS" pitchFamily="66" charset="0"/>
            </a:endParaRPr>
          </a:p>
          <a:p>
            <a:pPr eaLnBrk="1" hangingPunct="1"/>
            <a:r>
              <a:rPr lang="en-US" sz="1200">
                <a:latin typeface="Comic Sans MS" pitchFamily="66" charset="0"/>
              </a:rPr>
              <a:t>6 &amp; 7: Molecules involved in evading host immune cells &amp; function.</a:t>
            </a:r>
          </a:p>
          <a:p>
            <a:pPr eaLnBrk="1" hangingPunct="1"/>
            <a:endParaRPr lang="en-US" sz="1000">
              <a:latin typeface="Comic Sans MS" pitchFamily="66" charset="0"/>
            </a:endParaRPr>
          </a:p>
          <a:p>
            <a:pPr eaLnBrk="1" hangingPunct="1"/>
            <a:r>
              <a:rPr lang="en-US" sz="1200">
                <a:latin typeface="Comic Sans MS" pitchFamily="66" charset="0"/>
              </a:rPr>
              <a:t>8. cell wall</a:t>
            </a:r>
            <a:r>
              <a:rPr lang="en-US" sz="1400">
                <a:latin typeface="Comic Sans MS" pitchFamily="66" charset="0"/>
              </a:rPr>
              <a:t> </a:t>
            </a:r>
            <a:endParaRPr lang="en-US">
              <a:latin typeface="Comic Sans MS" pitchFamily="66" charset="0"/>
            </a:endParaRPr>
          </a:p>
        </p:txBody>
      </p:sp>
      <p:sp>
        <p:nvSpPr>
          <p:cNvPr id="20485" name="Text Box 9"/>
          <p:cNvSpPr txBox="1">
            <a:spLocks noChangeArrowheads="1"/>
          </p:cNvSpPr>
          <p:nvPr/>
        </p:nvSpPr>
        <p:spPr bwMode="auto">
          <a:xfrm>
            <a:off x="228600" y="5410200"/>
            <a:ext cx="86106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eaLnBrk="1" hangingPunct="1"/>
            <a:r>
              <a:rPr lang="en-US" sz="1600" dirty="0">
                <a:latin typeface="Comic Sans MS" pitchFamily="66" charset="0"/>
              </a:rPr>
              <a:t>Because of waxy cell wall, </a:t>
            </a:r>
            <a:r>
              <a:rPr lang="en-US" sz="1600" dirty="0" smtClean="0">
                <a:latin typeface="Comic Sans MS" pitchFamily="66" charset="0"/>
              </a:rPr>
              <a:t>these bacteria </a:t>
            </a:r>
            <a:r>
              <a:rPr lang="en-US" sz="1600" dirty="0">
                <a:latin typeface="Comic Sans MS" pitchFamily="66" charset="0"/>
              </a:rPr>
              <a:t>are “tough”; able to survive exposure to acids, alkalis, detergents, oxidative bursts, </a:t>
            </a:r>
            <a:r>
              <a:rPr lang="en-US" sz="1600" dirty="0" err="1">
                <a:latin typeface="Comic Sans MS" pitchFamily="66" charset="0"/>
              </a:rPr>
              <a:t>lysis</a:t>
            </a:r>
            <a:r>
              <a:rPr lang="en-US" sz="1600" dirty="0">
                <a:latin typeface="Comic Sans MS" pitchFamily="66" charset="0"/>
              </a:rPr>
              <a:t> by immune system, and many antibiotics</a:t>
            </a:r>
            <a:r>
              <a:rPr lang="en-US" sz="1600" dirty="0" smtClean="0">
                <a:latin typeface="Comic Sans MS" pitchFamily="66" charset="0"/>
              </a:rPr>
              <a:t>.</a:t>
            </a:r>
          </a:p>
          <a:p>
            <a:pPr algn="ctr" eaLnBrk="1" hangingPunct="1"/>
            <a:endParaRPr lang="en-US" sz="1600" dirty="0">
              <a:latin typeface="Comic Sans MS" pitchFamily="66" charset="0"/>
            </a:endParaRPr>
          </a:p>
        </p:txBody>
      </p:sp>
      <p:pic>
        <p:nvPicPr>
          <p:cNvPr id="20486" name="Picture 11" descr="Picture47sm"/>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457200" y="1028700"/>
            <a:ext cx="5943600" cy="4229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487" name="Text Box 5"/>
          <p:cNvSpPr txBox="1">
            <a:spLocks noChangeArrowheads="1"/>
          </p:cNvSpPr>
          <p:nvPr/>
        </p:nvSpPr>
        <p:spPr bwMode="auto">
          <a:xfrm>
            <a:off x="4572000" y="6621463"/>
            <a:ext cx="4608513"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r" eaLnBrk="1" hangingPunct="1">
              <a:spcBef>
                <a:spcPct val="50000"/>
              </a:spcBef>
            </a:pPr>
            <a:r>
              <a:rPr lang="en-US" sz="1000" b="1">
                <a:latin typeface="Comic Sans MS" pitchFamily="66" charset="0"/>
              </a:rPr>
              <a:t>From the  </a:t>
            </a:r>
            <a:r>
              <a:rPr lang="en-US" sz="1000" b="1">
                <a:latin typeface="Comic Sans MS" pitchFamily="66" charset="0"/>
                <a:hlinkClick r:id="rId5"/>
              </a:rPr>
              <a:t>Virtual Microbiology Classroom </a:t>
            </a:r>
            <a:r>
              <a:rPr lang="en-US" sz="1000" b="1">
                <a:latin typeface="Comic Sans MS" pitchFamily="66" charset="0"/>
              </a:rPr>
              <a:t>on </a:t>
            </a:r>
            <a:r>
              <a:rPr lang="en-US" sz="1000" b="1">
                <a:latin typeface="Comic Sans MS" pitchFamily="66" charset="0"/>
                <a:hlinkClick r:id="rId6"/>
              </a:rPr>
              <a:t>ScienceProfOnline.com</a:t>
            </a:r>
            <a:endParaRPr lang="en-US" sz="1000" b="1">
              <a:latin typeface="Comic Sans MS" pitchFamily="66"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304800" y="228600"/>
            <a:ext cx="8229600" cy="609600"/>
          </a:xfrm>
        </p:spPr>
        <p:txBody>
          <a:bodyPr/>
          <a:lstStyle/>
          <a:p>
            <a:pPr algn="l" eaLnBrk="1" hangingPunct="1">
              <a:lnSpc>
                <a:spcPct val="90000"/>
              </a:lnSpc>
            </a:pPr>
            <a:r>
              <a:rPr lang="en-US" sz="3600" b="1" smtClean="0">
                <a:latin typeface="Comic Sans MS" pitchFamily="66" charset="0"/>
                <a:hlinkClick r:id="rId3"/>
              </a:rPr>
              <a:t>Acid-fast Stain</a:t>
            </a:r>
            <a:endParaRPr lang="en-US" sz="3600" b="1" smtClean="0">
              <a:latin typeface="Comic Sans MS" pitchFamily="66" charset="0"/>
            </a:endParaRPr>
          </a:p>
        </p:txBody>
      </p:sp>
      <p:sp>
        <p:nvSpPr>
          <p:cNvPr id="3075" name="Rectangle 3"/>
          <p:cNvSpPr>
            <a:spLocks noGrp="1" noChangeArrowheads="1"/>
          </p:cNvSpPr>
          <p:nvPr>
            <p:ph type="body" idx="1"/>
          </p:nvPr>
        </p:nvSpPr>
        <p:spPr>
          <a:xfrm>
            <a:off x="152400" y="990600"/>
            <a:ext cx="8991600" cy="5808663"/>
          </a:xfrm>
        </p:spPr>
        <p:txBody>
          <a:bodyPr/>
          <a:lstStyle/>
          <a:p>
            <a:pPr eaLnBrk="1" hangingPunct="1">
              <a:lnSpc>
                <a:spcPct val="90000"/>
              </a:lnSpc>
              <a:defRPr/>
            </a:pPr>
            <a:r>
              <a:rPr lang="en-US" sz="1600" dirty="0" smtClean="0">
                <a:latin typeface="Comic Sans MS" pitchFamily="66" charset="0"/>
              </a:rPr>
              <a:t>For staining cells resistant to Gram staining:</a:t>
            </a:r>
          </a:p>
          <a:p>
            <a:pPr eaLnBrk="1" hangingPunct="1">
              <a:lnSpc>
                <a:spcPct val="90000"/>
              </a:lnSpc>
              <a:defRPr/>
            </a:pPr>
            <a:endParaRPr lang="en-US" sz="500" dirty="0" smtClean="0">
              <a:latin typeface="Comic Sans MS" pitchFamily="66" charset="0"/>
            </a:endParaRPr>
          </a:p>
          <a:p>
            <a:pPr marL="0" indent="0" eaLnBrk="1" hangingPunct="1">
              <a:lnSpc>
                <a:spcPct val="90000"/>
              </a:lnSpc>
              <a:buFontTx/>
              <a:buNone/>
              <a:defRPr/>
            </a:pPr>
            <a:r>
              <a:rPr lang="en-US" sz="1600" dirty="0" smtClean="0">
                <a:latin typeface="Comic Sans MS" pitchFamily="66" charset="0"/>
              </a:rPr>
              <a:t>	</a:t>
            </a:r>
            <a:r>
              <a:rPr lang="en-US" sz="1400" dirty="0" smtClean="0">
                <a:latin typeface="Comic Sans MS" pitchFamily="66" charset="0"/>
              </a:rPr>
              <a:t>- purple staining, Nonacid-fast cells (NAF)</a:t>
            </a:r>
          </a:p>
          <a:p>
            <a:pPr marL="0" indent="0" eaLnBrk="1" hangingPunct="1">
              <a:lnSpc>
                <a:spcPct val="90000"/>
              </a:lnSpc>
              <a:buFontTx/>
              <a:buNone/>
              <a:defRPr/>
            </a:pPr>
            <a:r>
              <a:rPr lang="en-US" sz="1400" dirty="0" smtClean="0">
                <a:latin typeface="Comic Sans MS" pitchFamily="66" charset="0"/>
              </a:rPr>
              <a:t>	- bright pink staining, Acid-fast cells (AF)</a:t>
            </a:r>
          </a:p>
          <a:p>
            <a:pPr marL="0" indent="0" eaLnBrk="1" hangingPunct="1">
              <a:lnSpc>
                <a:spcPct val="90000"/>
              </a:lnSpc>
              <a:buFontTx/>
              <a:buNone/>
              <a:defRPr/>
            </a:pPr>
            <a:endParaRPr lang="en-US" sz="1400" dirty="0" smtClean="0">
              <a:latin typeface="Comic Sans MS" pitchFamily="66" charset="0"/>
            </a:endParaRPr>
          </a:p>
          <a:p>
            <a:pPr marL="0" indent="0" eaLnBrk="1" hangingPunct="1">
              <a:lnSpc>
                <a:spcPct val="90000"/>
              </a:lnSpc>
              <a:buFontTx/>
              <a:buNone/>
              <a:defRPr/>
            </a:pPr>
            <a:endParaRPr lang="en-US" sz="1400" dirty="0" smtClean="0">
              <a:latin typeface="Comic Sans MS" pitchFamily="66" charset="0"/>
            </a:endParaRPr>
          </a:p>
          <a:p>
            <a:pPr eaLnBrk="1" hangingPunct="1">
              <a:lnSpc>
                <a:spcPct val="90000"/>
              </a:lnSpc>
              <a:defRPr/>
            </a:pPr>
            <a:endParaRPr lang="en-US" sz="1000" dirty="0" smtClean="0">
              <a:latin typeface="Comic Sans MS" pitchFamily="66" charset="0"/>
            </a:endParaRPr>
          </a:p>
          <a:p>
            <a:pPr marL="0" indent="0" eaLnBrk="1" hangingPunct="1">
              <a:lnSpc>
                <a:spcPct val="90000"/>
              </a:lnSpc>
              <a:buFontTx/>
              <a:buNone/>
              <a:defRPr/>
            </a:pPr>
            <a:r>
              <a:rPr lang="en-US" sz="2000" b="1" i="1" dirty="0" smtClean="0">
                <a:solidFill>
                  <a:srgbClr val="FF0000"/>
                </a:solidFill>
                <a:latin typeface="Comic Sans MS" pitchFamily="66" charset="0"/>
              </a:rPr>
              <a:t>Q</a:t>
            </a:r>
            <a:r>
              <a:rPr lang="en-US" sz="1600" b="1" i="1" dirty="0" smtClean="0">
                <a:solidFill>
                  <a:srgbClr val="FF0000"/>
                </a:solidFill>
                <a:latin typeface="Comic Sans MS" pitchFamily="66" charset="0"/>
              </a:rPr>
              <a:t>: </a:t>
            </a:r>
            <a:r>
              <a:rPr lang="en-US" sz="1600" b="1" i="1" dirty="0" smtClean="0">
                <a:latin typeface="Comic Sans MS" pitchFamily="66" charset="0"/>
              </a:rPr>
              <a:t>Specifically what does this stain reveal </a:t>
            </a:r>
          </a:p>
          <a:p>
            <a:pPr marL="0" indent="0" eaLnBrk="1" hangingPunct="1">
              <a:lnSpc>
                <a:spcPct val="90000"/>
              </a:lnSpc>
              <a:buFontTx/>
              <a:buNone/>
              <a:defRPr/>
            </a:pPr>
            <a:r>
              <a:rPr lang="en-US" sz="1600" b="1" i="1" dirty="0">
                <a:latin typeface="Comic Sans MS" pitchFamily="66" charset="0"/>
              </a:rPr>
              <a:t>a</a:t>
            </a:r>
            <a:r>
              <a:rPr lang="en-US" sz="1600" b="1" i="1" dirty="0" smtClean="0">
                <a:latin typeface="Comic Sans MS" pitchFamily="66" charset="0"/>
              </a:rPr>
              <a:t>bout a bacterium’s cell wall?</a:t>
            </a:r>
          </a:p>
        </p:txBody>
      </p:sp>
      <p:pic>
        <p:nvPicPr>
          <p:cNvPr id="22540" name="Picture 4" descr="acid_fast_stai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1752600"/>
            <a:ext cx="2438400" cy="419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2541" name="Text Box 5"/>
          <p:cNvSpPr txBox="1">
            <a:spLocks noChangeArrowheads="1"/>
          </p:cNvSpPr>
          <p:nvPr/>
        </p:nvSpPr>
        <p:spPr bwMode="auto">
          <a:xfrm>
            <a:off x="5029200" y="2743200"/>
            <a:ext cx="1600200" cy="7080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spcBef>
                <a:spcPct val="50000"/>
              </a:spcBef>
            </a:pPr>
            <a:r>
              <a:rPr lang="en-US" sz="1000"/>
              <a:t>Create a smear of organism  you are testing. Cover smear with a blotting paper.</a:t>
            </a:r>
          </a:p>
        </p:txBody>
      </p:sp>
      <p:sp>
        <p:nvSpPr>
          <p:cNvPr id="22542" name="Rectangle 6"/>
          <p:cNvSpPr>
            <a:spLocks noChangeArrowheads="1"/>
          </p:cNvSpPr>
          <p:nvPr/>
        </p:nvSpPr>
        <p:spPr bwMode="auto">
          <a:xfrm>
            <a:off x="7086600" y="2743200"/>
            <a:ext cx="1295400" cy="3276600"/>
          </a:xfrm>
          <a:prstGeom prst="rect">
            <a:avLst/>
          </a:prstGeom>
          <a:solidFill>
            <a:schemeClr val="bg1"/>
          </a:solidFill>
          <a:ln w="317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1800">
              <a:solidFill>
                <a:schemeClr val="bg1"/>
              </a:solidFill>
            </a:endParaRPr>
          </a:p>
        </p:txBody>
      </p:sp>
      <p:sp>
        <p:nvSpPr>
          <p:cNvPr id="22543" name="Text Box 8"/>
          <p:cNvSpPr txBox="1">
            <a:spLocks noChangeArrowheads="1"/>
          </p:cNvSpPr>
          <p:nvPr/>
        </p:nvSpPr>
        <p:spPr bwMode="auto">
          <a:xfrm>
            <a:off x="5029200" y="3573463"/>
            <a:ext cx="1600200" cy="862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spcBef>
                <a:spcPct val="50000"/>
              </a:spcBef>
            </a:pPr>
            <a:r>
              <a:rPr lang="en-US" sz="1000" dirty="0"/>
              <a:t>Saturate paper with </a:t>
            </a:r>
            <a:r>
              <a:rPr lang="en-US" sz="1000" dirty="0" err="1"/>
              <a:t>Ziehl’s</a:t>
            </a:r>
            <a:r>
              <a:rPr lang="en-US" sz="1000" dirty="0"/>
              <a:t> </a:t>
            </a:r>
            <a:r>
              <a:rPr lang="en-US" sz="1000" dirty="0" err="1"/>
              <a:t>carbol</a:t>
            </a:r>
            <a:r>
              <a:rPr lang="en-US" sz="1000" dirty="0"/>
              <a:t> </a:t>
            </a:r>
            <a:r>
              <a:rPr lang="en-US" sz="1000" dirty="0" err="1"/>
              <a:t>fuchsin</a:t>
            </a:r>
            <a:r>
              <a:rPr lang="en-US" sz="1000" dirty="0"/>
              <a:t> (say </a:t>
            </a:r>
            <a:r>
              <a:rPr lang="en-US" sz="1000" i="1" dirty="0" err="1"/>
              <a:t>fyook</a:t>
            </a:r>
            <a:r>
              <a:rPr lang="en-US" sz="1000" i="1" dirty="0"/>
              <a:t>-sin</a:t>
            </a:r>
            <a:r>
              <a:rPr lang="en-US" sz="1000" dirty="0"/>
              <a:t>). Heat 3 – 5 minutes. Remove blotting paper.</a:t>
            </a:r>
          </a:p>
        </p:txBody>
      </p:sp>
      <p:sp>
        <p:nvSpPr>
          <p:cNvPr id="22544" name="Text Box 9"/>
          <p:cNvSpPr txBox="1">
            <a:spLocks noChangeArrowheads="1"/>
          </p:cNvSpPr>
          <p:nvPr/>
        </p:nvSpPr>
        <p:spPr bwMode="auto">
          <a:xfrm>
            <a:off x="5029200" y="4381500"/>
            <a:ext cx="1597025" cy="862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spcBef>
                <a:spcPct val="50000"/>
              </a:spcBef>
            </a:pPr>
            <a:r>
              <a:rPr lang="en-US" sz="1000"/>
              <a:t>Rinse slide with tap water, then decolorize the smear for 10 - 15 seconds with acid alcohol. Rinse. </a:t>
            </a:r>
          </a:p>
        </p:txBody>
      </p:sp>
      <p:sp>
        <p:nvSpPr>
          <p:cNvPr id="22545" name="Text Box 10"/>
          <p:cNvSpPr txBox="1">
            <a:spLocks noChangeArrowheads="1"/>
          </p:cNvSpPr>
          <p:nvPr/>
        </p:nvSpPr>
        <p:spPr bwMode="auto">
          <a:xfrm>
            <a:off x="5029200" y="5318125"/>
            <a:ext cx="1346200" cy="554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spcBef>
                <a:spcPct val="50000"/>
              </a:spcBef>
            </a:pPr>
            <a:r>
              <a:rPr lang="en-US" sz="1000"/>
              <a:t>Apply crystal violet for 1 minute, wash, blot dry.</a:t>
            </a:r>
          </a:p>
        </p:txBody>
      </p:sp>
      <p:sp>
        <p:nvSpPr>
          <p:cNvPr id="4" name="Rectangle 3"/>
          <p:cNvSpPr/>
          <p:nvPr/>
        </p:nvSpPr>
        <p:spPr>
          <a:xfrm>
            <a:off x="7162800" y="1752600"/>
            <a:ext cx="12192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 name="Rectangle 32"/>
          <p:cNvSpPr/>
          <p:nvPr/>
        </p:nvSpPr>
        <p:spPr>
          <a:xfrm>
            <a:off x="5334000" y="290513"/>
            <a:ext cx="3657600" cy="1601787"/>
          </a:xfrm>
          <a:prstGeom prst="rect">
            <a:avLst/>
          </a:prstGeom>
          <a:ln w="38100">
            <a:solidFill>
              <a:schemeClr val="bg1">
                <a:lumMod val="65000"/>
              </a:schemeClr>
            </a:solidFill>
          </a:ln>
        </p:spPr>
        <p:txBody>
          <a:bodyPr>
            <a:spAutoFit/>
          </a:bodyPr>
          <a:lstStyle/>
          <a:p>
            <a:pPr algn="ctr">
              <a:lnSpc>
                <a:spcPct val="90000"/>
              </a:lnSpc>
              <a:defRPr/>
            </a:pPr>
            <a:endParaRPr lang="en-US" sz="1200" b="1" dirty="0">
              <a:latin typeface="Comic Sans MS" pitchFamily="66" charset="0"/>
              <a:cs typeface="+mn-cs"/>
            </a:endParaRPr>
          </a:p>
          <a:p>
            <a:pPr algn="ctr">
              <a:lnSpc>
                <a:spcPct val="90000"/>
              </a:lnSpc>
              <a:defRPr/>
            </a:pPr>
            <a:r>
              <a:rPr lang="en-US" sz="1200" b="1" dirty="0">
                <a:latin typeface="Comic Sans MS" pitchFamily="66" charset="0"/>
                <a:cs typeface="+mn-cs"/>
              </a:rPr>
              <a:t>ACID-FAST STAINING PROCEDURE</a:t>
            </a:r>
          </a:p>
          <a:p>
            <a:pPr algn="ctr">
              <a:spcBef>
                <a:spcPct val="20000"/>
              </a:spcBef>
              <a:defRPr/>
            </a:pPr>
            <a:r>
              <a:rPr lang="en-US" sz="1200" b="1" dirty="0">
                <a:solidFill>
                  <a:srgbClr val="CC0066"/>
                </a:solidFill>
                <a:cs typeface="+mn-cs"/>
              </a:rPr>
              <a:t>Blotting paper</a:t>
            </a:r>
          </a:p>
          <a:p>
            <a:pPr algn="ctr">
              <a:spcBef>
                <a:spcPct val="20000"/>
              </a:spcBef>
              <a:defRPr/>
            </a:pPr>
            <a:r>
              <a:rPr lang="en-US" sz="1200" b="1" dirty="0">
                <a:solidFill>
                  <a:srgbClr val="CC0066"/>
                </a:solidFill>
                <a:cs typeface="+mn-cs"/>
              </a:rPr>
              <a:t> </a:t>
            </a:r>
            <a:r>
              <a:rPr lang="en-US" sz="1200" b="1" dirty="0" err="1">
                <a:solidFill>
                  <a:srgbClr val="CC0066"/>
                </a:solidFill>
                <a:cs typeface="+mn-cs"/>
              </a:rPr>
              <a:t>Ziehls</a:t>
            </a:r>
            <a:r>
              <a:rPr lang="en-US" sz="1200" b="1" dirty="0">
                <a:solidFill>
                  <a:srgbClr val="CC0066"/>
                </a:solidFill>
                <a:cs typeface="+mn-cs"/>
              </a:rPr>
              <a:t> </a:t>
            </a:r>
            <a:r>
              <a:rPr lang="en-US" sz="1200" b="1" dirty="0" err="1">
                <a:solidFill>
                  <a:srgbClr val="CC0066"/>
                </a:solidFill>
                <a:cs typeface="+mn-cs"/>
              </a:rPr>
              <a:t>carbol</a:t>
            </a:r>
            <a:r>
              <a:rPr lang="en-US" sz="1200" b="1" dirty="0">
                <a:solidFill>
                  <a:srgbClr val="CC0066"/>
                </a:solidFill>
                <a:cs typeface="+mn-cs"/>
              </a:rPr>
              <a:t> </a:t>
            </a:r>
            <a:r>
              <a:rPr lang="en-US" sz="1200" b="1" dirty="0" err="1">
                <a:solidFill>
                  <a:srgbClr val="CC0066"/>
                </a:solidFill>
                <a:cs typeface="+mn-cs"/>
              </a:rPr>
              <a:t>fuchsin</a:t>
            </a:r>
            <a:r>
              <a:rPr lang="en-US" sz="1200" b="1" dirty="0">
                <a:solidFill>
                  <a:srgbClr val="CC0066"/>
                </a:solidFill>
                <a:cs typeface="+mn-cs"/>
              </a:rPr>
              <a:t> (3 – 5 min heat) </a:t>
            </a:r>
            <a:r>
              <a:rPr lang="en-US" sz="1400" b="1" dirty="0">
                <a:cs typeface="+mn-cs"/>
              </a:rPr>
              <a:t>&gt;</a:t>
            </a:r>
            <a:r>
              <a:rPr lang="en-US" sz="1200" b="1" dirty="0">
                <a:solidFill>
                  <a:srgbClr val="CC0066"/>
                </a:solidFill>
                <a:cs typeface="+mn-cs"/>
              </a:rPr>
              <a:t>  </a:t>
            </a:r>
            <a:r>
              <a:rPr lang="en-US" sz="1200" i="1" dirty="0">
                <a:solidFill>
                  <a:srgbClr val="CC0066"/>
                </a:solidFill>
                <a:cs typeface="+mn-cs"/>
              </a:rPr>
              <a:t>rinse</a:t>
            </a:r>
            <a:r>
              <a:rPr lang="en-US" sz="1200" b="1" i="1" dirty="0">
                <a:solidFill>
                  <a:srgbClr val="CC0066"/>
                </a:solidFill>
                <a:cs typeface="+mn-cs"/>
              </a:rPr>
              <a:t> </a:t>
            </a:r>
            <a:r>
              <a:rPr lang="en-US" sz="1200" b="1" dirty="0">
                <a:solidFill>
                  <a:srgbClr val="CC0066"/>
                </a:solidFill>
                <a:cs typeface="+mn-cs"/>
              </a:rPr>
              <a:t>Acid Alcohol (10 – 15 sec) </a:t>
            </a:r>
            <a:r>
              <a:rPr lang="en-US" sz="1400" b="1" dirty="0">
                <a:cs typeface="+mn-cs"/>
              </a:rPr>
              <a:t>&gt;</a:t>
            </a:r>
            <a:r>
              <a:rPr lang="en-US" sz="1200" b="1" dirty="0">
                <a:solidFill>
                  <a:srgbClr val="CC0066"/>
                </a:solidFill>
                <a:cs typeface="+mn-cs"/>
              </a:rPr>
              <a:t> </a:t>
            </a:r>
            <a:r>
              <a:rPr lang="en-US" sz="1200" i="1" dirty="0">
                <a:solidFill>
                  <a:srgbClr val="CC0066"/>
                </a:solidFill>
                <a:cs typeface="+mn-cs"/>
              </a:rPr>
              <a:t>rinse</a:t>
            </a:r>
            <a:r>
              <a:rPr lang="en-US" sz="1200" b="1" dirty="0">
                <a:solidFill>
                  <a:srgbClr val="CC0066"/>
                </a:solidFill>
                <a:cs typeface="+mn-cs"/>
              </a:rPr>
              <a:t> </a:t>
            </a:r>
          </a:p>
          <a:p>
            <a:pPr algn="ctr">
              <a:spcBef>
                <a:spcPct val="20000"/>
              </a:spcBef>
              <a:defRPr/>
            </a:pPr>
            <a:r>
              <a:rPr lang="en-US" sz="1200" b="1" dirty="0">
                <a:solidFill>
                  <a:srgbClr val="CC0066"/>
                </a:solidFill>
                <a:cs typeface="+mn-cs"/>
              </a:rPr>
              <a:t>  crystal violet (1 min) </a:t>
            </a:r>
            <a:r>
              <a:rPr lang="en-US" sz="1400" b="1" dirty="0">
                <a:cs typeface="+mn-cs"/>
              </a:rPr>
              <a:t>&gt;</a:t>
            </a:r>
            <a:r>
              <a:rPr lang="en-US" sz="1200" b="1" dirty="0">
                <a:solidFill>
                  <a:srgbClr val="CC0066"/>
                </a:solidFill>
                <a:cs typeface="+mn-cs"/>
              </a:rPr>
              <a:t> </a:t>
            </a:r>
            <a:r>
              <a:rPr lang="en-US" sz="1200" i="1" dirty="0">
                <a:solidFill>
                  <a:srgbClr val="CC0066"/>
                </a:solidFill>
                <a:cs typeface="+mn-cs"/>
              </a:rPr>
              <a:t>rinse</a:t>
            </a:r>
            <a:r>
              <a:rPr lang="en-US" sz="1200" b="1" dirty="0">
                <a:solidFill>
                  <a:srgbClr val="CC0066"/>
                </a:solidFill>
                <a:cs typeface="+mn-cs"/>
              </a:rPr>
              <a:t> </a:t>
            </a:r>
            <a:r>
              <a:rPr lang="en-US" sz="1200" i="1" dirty="0">
                <a:solidFill>
                  <a:srgbClr val="CC0066"/>
                </a:solidFill>
                <a:cs typeface="+mn-cs"/>
              </a:rPr>
              <a:t>&amp; blot dry</a:t>
            </a:r>
          </a:p>
          <a:p>
            <a:pPr algn="ctr">
              <a:spcBef>
                <a:spcPct val="20000"/>
              </a:spcBef>
              <a:defRPr/>
            </a:pPr>
            <a:endParaRPr lang="en-US" sz="1200" i="1" dirty="0">
              <a:solidFill>
                <a:srgbClr val="CC0066"/>
              </a:solidFill>
              <a:cs typeface="+mn-cs"/>
            </a:endParaRPr>
          </a:p>
        </p:txBody>
      </p:sp>
      <p:sp>
        <p:nvSpPr>
          <p:cNvPr id="22549" name="Text Box 5"/>
          <p:cNvSpPr txBox="1">
            <a:spLocks noChangeArrowheads="1"/>
          </p:cNvSpPr>
          <p:nvPr/>
        </p:nvSpPr>
        <p:spPr bwMode="auto">
          <a:xfrm>
            <a:off x="3810000" y="6599238"/>
            <a:ext cx="533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r" eaLnBrk="1" hangingPunct="1">
              <a:spcBef>
                <a:spcPct val="50000"/>
              </a:spcBef>
            </a:pPr>
            <a:r>
              <a:rPr lang="en-US" sz="1000">
                <a:latin typeface="Comic Sans MS" pitchFamily="66" charset="0"/>
              </a:rPr>
              <a:t>From the  </a:t>
            </a:r>
            <a:r>
              <a:rPr lang="en-US" sz="1000">
                <a:latin typeface="Comic Sans MS" pitchFamily="66" charset="0"/>
                <a:hlinkClick r:id="rId5"/>
              </a:rPr>
              <a:t>Virtual Microbiology Classroom</a:t>
            </a:r>
            <a:r>
              <a:rPr lang="en-US" sz="1000">
                <a:latin typeface="Comic Sans MS" pitchFamily="66" charset="0"/>
              </a:rPr>
              <a:t> on </a:t>
            </a:r>
            <a:r>
              <a:rPr lang="en-US" sz="1000">
                <a:latin typeface="Comic Sans MS" pitchFamily="66" charset="0"/>
                <a:hlinkClick r:id="rId6"/>
              </a:rPr>
              <a:t>ScienceProfOnline.com</a:t>
            </a:r>
            <a:endParaRPr lang="en-US" sz="1000">
              <a:latin typeface="Comic Sans MS" pitchFamily="66" charset="0"/>
            </a:endParaRPr>
          </a:p>
        </p:txBody>
      </p:sp>
      <p:sp>
        <p:nvSpPr>
          <p:cNvPr id="22" name="Rectangle 12"/>
          <p:cNvSpPr>
            <a:spLocks noChangeArrowheads="1"/>
          </p:cNvSpPr>
          <p:nvPr/>
        </p:nvSpPr>
        <p:spPr bwMode="auto">
          <a:xfrm>
            <a:off x="902777" y="3989061"/>
            <a:ext cx="2514600" cy="138191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 name="Oval 13"/>
          <p:cNvSpPr>
            <a:spLocks noChangeArrowheads="1"/>
          </p:cNvSpPr>
          <p:nvPr/>
        </p:nvSpPr>
        <p:spPr bwMode="auto">
          <a:xfrm>
            <a:off x="1019658" y="4345721"/>
            <a:ext cx="533400" cy="550883"/>
          </a:xfrm>
          <a:prstGeom prst="ellipse">
            <a:avLst/>
          </a:prstGeom>
          <a:solidFill>
            <a:schemeClr val="bg1"/>
          </a:solidFill>
          <a:ln w="2857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 name="Text Box 16"/>
          <p:cNvSpPr txBox="1">
            <a:spLocks noChangeArrowheads="1"/>
          </p:cNvSpPr>
          <p:nvPr/>
        </p:nvSpPr>
        <p:spPr bwMode="auto">
          <a:xfrm>
            <a:off x="1095858" y="4967632"/>
            <a:ext cx="381000" cy="379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eaLnBrk="1" hangingPunct="1">
              <a:spcBef>
                <a:spcPct val="50000"/>
              </a:spcBef>
            </a:pPr>
            <a:r>
              <a:rPr lang="en-US" sz="1800" b="1" dirty="0">
                <a:solidFill>
                  <a:srgbClr val="FF0000"/>
                </a:solidFill>
              </a:rPr>
              <a:t>+</a:t>
            </a:r>
          </a:p>
        </p:txBody>
      </p:sp>
      <p:sp>
        <p:nvSpPr>
          <p:cNvPr id="25" name="Text Box 17"/>
          <p:cNvSpPr txBox="1">
            <a:spLocks noChangeArrowheads="1"/>
          </p:cNvSpPr>
          <p:nvPr/>
        </p:nvSpPr>
        <p:spPr bwMode="auto">
          <a:xfrm>
            <a:off x="1986365" y="4972811"/>
            <a:ext cx="3048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eaLnBrk="1" hangingPunct="1">
              <a:spcBef>
                <a:spcPct val="50000"/>
              </a:spcBef>
            </a:pPr>
            <a:r>
              <a:rPr lang="en-US" sz="1600" b="1" dirty="0">
                <a:solidFill>
                  <a:srgbClr val="FF0000"/>
                </a:solidFill>
              </a:rPr>
              <a:t>u</a:t>
            </a:r>
          </a:p>
        </p:txBody>
      </p:sp>
      <p:sp>
        <p:nvSpPr>
          <p:cNvPr id="26" name="Text Box 18"/>
          <p:cNvSpPr txBox="1">
            <a:spLocks noChangeArrowheads="1"/>
          </p:cNvSpPr>
          <p:nvPr/>
        </p:nvSpPr>
        <p:spPr bwMode="auto">
          <a:xfrm>
            <a:off x="2774842" y="5016457"/>
            <a:ext cx="3048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eaLnBrk="1" hangingPunct="1">
              <a:spcBef>
                <a:spcPct val="50000"/>
              </a:spcBef>
            </a:pPr>
            <a:r>
              <a:rPr lang="en-US" sz="1800" b="1" dirty="0">
                <a:solidFill>
                  <a:srgbClr val="FF0000"/>
                </a:solidFill>
              </a:rPr>
              <a:t>-</a:t>
            </a:r>
          </a:p>
        </p:txBody>
      </p:sp>
      <p:sp>
        <p:nvSpPr>
          <p:cNvPr id="27" name="Text Box 19"/>
          <p:cNvSpPr txBox="1">
            <a:spLocks noChangeArrowheads="1"/>
          </p:cNvSpPr>
          <p:nvPr/>
        </p:nvSpPr>
        <p:spPr bwMode="auto">
          <a:xfrm>
            <a:off x="2938865" y="4004774"/>
            <a:ext cx="44428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eaLnBrk="1" hangingPunct="1">
              <a:spcBef>
                <a:spcPct val="50000"/>
              </a:spcBef>
            </a:pPr>
            <a:r>
              <a:rPr lang="en-US" sz="1400" b="1" dirty="0" smtClean="0">
                <a:solidFill>
                  <a:srgbClr val="FF0000"/>
                </a:solidFill>
              </a:rPr>
              <a:t>A</a:t>
            </a:r>
            <a:endParaRPr lang="en-US" sz="1400" b="1" dirty="0">
              <a:solidFill>
                <a:srgbClr val="FF0000"/>
              </a:solidFill>
            </a:endParaRPr>
          </a:p>
        </p:txBody>
      </p:sp>
      <p:sp>
        <p:nvSpPr>
          <p:cNvPr id="28" name="Oval 13"/>
          <p:cNvSpPr>
            <a:spLocks noChangeArrowheads="1"/>
          </p:cNvSpPr>
          <p:nvPr/>
        </p:nvSpPr>
        <p:spPr bwMode="auto">
          <a:xfrm>
            <a:off x="1872065" y="4365765"/>
            <a:ext cx="533400" cy="550883"/>
          </a:xfrm>
          <a:prstGeom prst="ellipse">
            <a:avLst/>
          </a:prstGeom>
          <a:solidFill>
            <a:schemeClr val="bg1"/>
          </a:solidFill>
          <a:ln w="2857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 name="Oval 13"/>
          <p:cNvSpPr>
            <a:spLocks noChangeArrowheads="1"/>
          </p:cNvSpPr>
          <p:nvPr/>
        </p:nvSpPr>
        <p:spPr bwMode="auto">
          <a:xfrm>
            <a:off x="2660542" y="4387064"/>
            <a:ext cx="533400" cy="550883"/>
          </a:xfrm>
          <a:prstGeom prst="ellipse">
            <a:avLst/>
          </a:prstGeom>
          <a:solidFill>
            <a:schemeClr val="bg1"/>
          </a:solidFill>
          <a:ln w="2857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6"/>
          <p:cNvSpPr>
            <a:spLocks noGrp="1" noChangeArrowheads="1"/>
          </p:cNvSpPr>
          <p:nvPr>
            <p:ph type="title"/>
          </p:nvPr>
        </p:nvSpPr>
        <p:spPr>
          <a:xfrm>
            <a:off x="457200" y="381000"/>
            <a:ext cx="8229600" cy="1143000"/>
          </a:xfrm>
        </p:spPr>
        <p:txBody>
          <a:bodyPr/>
          <a:lstStyle/>
          <a:p>
            <a:pPr eaLnBrk="1" hangingPunct="1"/>
            <a:r>
              <a:rPr lang="en-US" sz="3600" b="1" smtClean="0">
                <a:latin typeface="Comic Sans MS" pitchFamily="66" charset="0"/>
              </a:rPr>
              <a:t>Acid Fast Stain </a:t>
            </a:r>
            <a:br>
              <a:rPr lang="en-US" sz="3600" b="1" smtClean="0">
                <a:latin typeface="Comic Sans MS" pitchFamily="66" charset="0"/>
              </a:rPr>
            </a:br>
            <a:r>
              <a:rPr lang="en-US" sz="3600" b="1" smtClean="0">
                <a:latin typeface="Comic Sans MS" pitchFamily="66" charset="0"/>
              </a:rPr>
              <a:t>Examples </a:t>
            </a:r>
            <a:endParaRPr lang="en-US" sz="3600" i="1" smtClean="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936" y="1905000"/>
            <a:ext cx="3433864" cy="322309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 name="Picture 3"/>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4876800" y="2044588"/>
            <a:ext cx="3352800" cy="294392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TextBox 4"/>
          <p:cNvSpPr txBox="1"/>
          <p:nvPr/>
        </p:nvSpPr>
        <p:spPr>
          <a:xfrm>
            <a:off x="949325" y="5211763"/>
            <a:ext cx="2895600" cy="461962"/>
          </a:xfrm>
          <a:prstGeom prst="rect">
            <a:avLst/>
          </a:prstGeom>
          <a:noFill/>
        </p:spPr>
        <p:txBody>
          <a:bodyPr>
            <a:spAutoFit/>
          </a:bodyPr>
          <a:lstStyle/>
          <a:p>
            <a:pPr algn="ctr">
              <a:defRPr/>
            </a:pPr>
            <a:r>
              <a:rPr lang="en-US" sz="1200" dirty="0">
                <a:latin typeface="+mj-lt"/>
                <a:cs typeface="+mn-cs"/>
              </a:rPr>
              <a:t>Mixed sample of </a:t>
            </a:r>
            <a:r>
              <a:rPr lang="en-US" sz="1200" i="1" dirty="0">
                <a:latin typeface="+mj-lt"/>
                <a:cs typeface="+mn-cs"/>
              </a:rPr>
              <a:t>Mycobacterium </a:t>
            </a:r>
            <a:r>
              <a:rPr lang="en-US" sz="1200" i="1" dirty="0" err="1">
                <a:latin typeface="+mj-lt"/>
                <a:cs typeface="+mn-cs"/>
              </a:rPr>
              <a:t>smegmatis</a:t>
            </a:r>
            <a:r>
              <a:rPr lang="en-US" sz="1200" dirty="0">
                <a:latin typeface="+mj-lt"/>
                <a:cs typeface="+mn-cs"/>
              </a:rPr>
              <a:t> &amp; </a:t>
            </a:r>
            <a:r>
              <a:rPr lang="en-US" sz="1200" i="1" dirty="0">
                <a:latin typeface="+mj-lt"/>
                <a:cs typeface="+mn-cs"/>
              </a:rPr>
              <a:t>Micrococcus </a:t>
            </a:r>
            <a:r>
              <a:rPr lang="en-US" sz="1200" i="1" dirty="0" err="1">
                <a:latin typeface="+mj-lt"/>
                <a:cs typeface="+mn-cs"/>
              </a:rPr>
              <a:t>luteus</a:t>
            </a:r>
            <a:endParaRPr lang="en-US" sz="1200" i="1" dirty="0">
              <a:latin typeface="+mj-lt"/>
              <a:cs typeface="+mn-cs"/>
            </a:endParaRPr>
          </a:p>
        </p:txBody>
      </p:sp>
      <p:sp>
        <p:nvSpPr>
          <p:cNvPr id="8" name="TextBox 7"/>
          <p:cNvSpPr txBox="1"/>
          <p:nvPr/>
        </p:nvSpPr>
        <p:spPr>
          <a:xfrm>
            <a:off x="5102225" y="5211763"/>
            <a:ext cx="2895600" cy="276225"/>
          </a:xfrm>
          <a:prstGeom prst="rect">
            <a:avLst/>
          </a:prstGeom>
          <a:noFill/>
        </p:spPr>
        <p:txBody>
          <a:bodyPr>
            <a:spAutoFit/>
          </a:bodyPr>
          <a:lstStyle/>
          <a:p>
            <a:pPr algn="ctr">
              <a:defRPr/>
            </a:pPr>
            <a:r>
              <a:rPr lang="en-US" sz="1200" i="1" dirty="0">
                <a:latin typeface="+mj-lt"/>
                <a:cs typeface="+mn-cs"/>
              </a:rPr>
              <a:t>Mycobacterium </a:t>
            </a:r>
            <a:r>
              <a:rPr lang="en-US" sz="1200" i="1" dirty="0" err="1">
                <a:latin typeface="+mj-lt"/>
                <a:cs typeface="+mn-cs"/>
              </a:rPr>
              <a:t>smegmatis</a:t>
            </a:r>
            <a:endParaRPr lang="en-US" sz="1200" i="1" dirty="0">
              <a:latin typeface="+mj-lt"/>
              <a:cs typeface="+mn-cs"/>
            </a:endParaRPr>
          </a:p>
        </p:txBody>
      </p:sp>
      <p:sp>
        <p:nvSpPr>
          <p:cNvPr id="23559" name="Text Box 6"/>
          <p:cNvSpPr txBox="1">
            <a:spLocks noChangeArrowheads="1"/>
          </p:cNvSpPr>
          <p:nvPr/>
        </p:nvSpPr>
        <p:spPr bwMode="auto">
          <a:xfrm>
            <a:off x="5562600" y="6605588"/>
            <a:ext cx="3581400"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r" eaLnBrk="1" hangingPunct="1">
              <a:spcBef>
                <a:spcPct val="50000"/>
              </a:spcBef>
            </a:pPr>
            <a:r>
              <a:rPr lang="en-US" sz="1000">
                <a:latin typeface="Comic Sans MS" pitchFamily="66" charset="0"/>
              </a:rPr>
              <a:t>Images: </a:t>
            </a:r>
            <a:r>
              <a:rPr lang="en-US" sz="1000"/>
              <a:t>All </a:t>
            </a:r>
            <a:r>
              <a:rPr lang="en-US" sz="1000">
                <a:hlinkClick r:id="rId5"/>
              </a:rPr>
              <a:t>acid fast stain images </a:t>
            </a:r>
            <a:r>
              <a:rPr lang="en-US" sz="1000"/>
              <a:t>by T. Port</a:t>
            </a:r>
            <a:endParaRPr lang="en-US" sz="1000">
              <a:latin typeface="Comic Sans MS" pitchFamily="66" charset="0"/>
            </a:endParaRPr>
          </a:p>
        </p:txBody>
      </p:sp>
      <p:sp>
        <p:nvSpPr>
          <p:cNvPr id="23560" name="Text Box 5"/>
          <p:cNvSpPr txBox="1">
            <a:spLocks noChangeArrowheads="1"/>
          </p:cNvSpPr>
          <p:nvPr/>
        </p:nvSpPr>
        <p:spPr bwMode="auto">
          <a:xfrm>
            <a:off x="0" y="6621463"/>
            <a:ext cx="533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spcBef>
                <a:spcPct val="50000"/>
              </a:spcBef>
            </a:pPr>
            <a:r>
              <a:rPr lang="en-US" sz="1000">
                <a:latin typeface="Comic Sans MS" pitchFamily="66" charset="0"/>
              </a:rPr>
              <a:t>From the  </a:t>
            </a:r>
            <a:r>
              <a:rPr lang="en-US" sz="1000">
                <a:latin typeface="Comic Sans MS" pitchFamily="66" charset="0"/>
                <a:hlinkClick r:id="rId6"/>
              </a:rPr>
              <a:t>Virtual Microbiology Classroom</a:t>
            </a:r>
            <a:r>
              <a:rPr lang="en-US" sz="1000">
                <a:latin typeface="Comic Sans MS" pitchFamily="66" charset="0"/>
              </a:rPr>
              <a:t> on </a:t>
            </a:r>
            <a:r>
              <a:rPr lang="en-US" sz="1000">
                <a:latin typeface="Comic Sans MS" pitchFamily="66" charset="0"/>
                <a:hlinkClick r:id="rId7"/>
              </a:rPr>
              <a:t>ScienceProfOnline.com</a:t>
            </a:r>
            <a:endParaRPr lang="en-US" sz="1000">
              <a:latin typeface="Comic Sans MS" pitchFamily="66"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body" sz="half" idx="1"/>
          </p:nvPr>
        </p:nvSpPr>
        <p:spPr>
          <a:xfrm>
            <a:off x="228600" y="838200"/>
            <a:ext cx="4876800" cy="5410200"/>
          </a:xfrm>
        </p:spPr>
        <p:txBody>
          <a:bodyPr/>
          <a:lstStyle/>
          <a:p>
            <a:pPr eaLnBrk="1" hangingPunct="1">
              <a:lnSpc>
                <a:spcPct val="80000"/>
              </a:lnSpc>
              <a:buFontTx/>
              <a:buNone/>
            </a:pPr>
            <a:endParaRPr lang="en-US" sz="1200" dirty="0" smtClean="0">
              <a:latin typeface="Comic Sans MS" pitchFamily="66" charset="0"/>
            </a:endParaRPr>
          </a:p>
          <a:p>
            <a:pPr eaLnBrk="1" hangingPunct="1">
              <a:lnSpc>
                <a:spcPct val="80000"/>
              </a:lnSpc>
              <a:buFontTx/>
              <a:buNone/>
            </a:pPr>
            <a:r>
              <a:rPr lang="en-US" sz="1800" dirty="0" smtClean="0">
                <a:latin typeface="Comic Sans MS" pitchFamily="66" charset="0"/>
              </a:rPr>
              <a:t>GRAM-</a:t>
            </a:r>
            <a:r>
              <a:rPr lang="en-US" sz="1800" dirty="0" smtClean="0">
                <a:solidFill>
                  <a:srgbClr val="FF00FF"/>
                </a:solidFill>
                <a:latin typeface="Comic Sans MS" pitchFamily="66" charset="0"/>
              </a:rPr>
              <a:t>v</a:t>
            </a:r>
            <a:r>
              <a:rPr lang="en-US" sz="1800" dirty="0" smtClean="0">
                <a:solidFill>
                  <a:srgbClr val="9900CC"/>
                </a:solidFill>
                <a:latin typeface="Comic Sans MS" pitchFamily="66" charset="0"/>
              </a:rPr>
              <a:t>a</a:t>
            </a:r>
            <a:r>
              <a:rPr lang="en-US" sz="1800" dirty="0" smtClean="0">
                <a:solidFill>
                  <a:srgbClr val="FF00FF"/>
                </a:solidFill>
                <a:latin typeface="Comic Sans MS" pitchFamily="66" charset="0"/>
              </a:rPr>
              <a:t>r</a:t>
            </a:r>
            <a:r>
              <a:rPr lang="en-US" sz="1800" dirty="0" smtClean="0">
                <a:solidFill>
                  <a:srgbClr val="9900CC"/>
                </a:solidFill>
                <a:latin typeface="Comic Sans MS" pitchFamily="66" charset="0"/>
              </a:rPr>
              <a:t>i</a:t>
            </a:r>
            <a:r>
              <a:rPr lang="en-US" sz="1800" dirty="0" smtClean="0">
                <a:solidFill>
                  <a:srgbClr val="FF00FF"/>
                </a:solidFill>
                <a:latin typeface="Comic Sans MS" pitchFamily="66" charset="0"/>
              </a:rPr>
              <a:t>a</a:t>
            </a:r>
            <a:r>
              <a:rPr lang="en-US" sz="1800" dirty="0" smtClean="0">
                <a:solidFill>
                  <a:srgbClr val="9900CC"/>
                </a:solidFill>
                <a:latin typeface="Comic Sans MS" pitchFamily="66" charset="0"/>
              </a:rPr>
              <a:t>b</a:t>
            </a:r>
            <a:r>
              <a:rPr lang="en-US" sz="1800" dirty="0" smtClean="0">
                <a:solidFill>
                  <a:srgbClr val="FF00FF"/>
                </a:solidFill>
                <a:latin typeface="Comic Sans MS" pitchFamily="66" charset="0"/>
              </a:rPr>
              <a:t>l</a:t>
            </a:r>
            <a:r>
              <a:rPr lang="en-US" sz="1800" dirty="0" smtClean="0">
                <a:solidFill>
                  <a:srgbClr val="9900CC"/>
                </a:solidFill>
                <a:latin typeface="Comic Sans MS" pitchFamily="66" charset="0"/>
              </a:rPr>
              <a:t>e</a:t>
            </a:r>
            <a:r>
              <a:rPr lang="en-US" sz="1800" dirty="0" smtClean="0">
                <a:solidFill>
                  <a:srgbClr val="9900CC"/>
                </a:solidFill>
                <a:latin typeface="Comic Sans MS" pitchFamily="66" charset="0"/>
              </a:rPr>
              <a:t>, </a:t>
            </a:r>
            <a:r>
              <a:rPr lang="en-US" sz="1600" b="1" dirty="0" smtClean="0">
                <a:solidFill>
                  <a:srgbClr val="92D050"/>
                </a:solidFill>
                <a:latin typeface="Comic Sans MS" pitchFamily="66" charset="0"/>
              </a:rPr>
              <a:t>obligate aerobe</a:t>
            </a:r>
            <a:r>
              <a:rPr lang="en-US" sz="1600" dirty="0" smtClean="0">
                <a:solidFill>
                  <a:srgbClr val="92D050"/>
                </a:solidFill>
                <a:latin typeface="Comic Sans MS" pitchFamily="66" charset="0"/>
              </a:rPr>
              <a:t>, </a:t>
            </a:r>
            <a:r>
              <a:rPr lang="en-US" sz="1400" dirty="0" smtClean="0">
                <a:latin typeface="Comic Sans MS" pitchFamily="66" charset="0"/>
              </a:rPr>
              <a:t>bacillus-shaped</a:t>
            </a:r>
          </a:p>
          <a:p>
            <a:pPr eaLnBrk="1" hangingPunct="1">
              <a:lnSpc>
                <a:spcPct val="80000"/>
              </a:lnSpc>
              <a:buFontTx/>
              <a:buNone/>
            </a:pPr>
            <a:endParaRPr lang="en-US" sz="1800" b="1" i="1" dirty="0" smtClean="0">
              <a:latin typeface="Comic Sans MS" pitchFamily="66" charset="0"/>
            </a:endParaRPr>
          </a:p>
          <a:p>
            <a:pPr eaLnBrk="1" hangingPunct="1">
              <a:lnSpc>
                <a:spcPct val="80000"/>
              </a:lnSpc>
              <a:buFontTx/>
              <a:buNone/>
            </a:pPr>
            <a:r>
              <a:rPr lang="en-US" sz="1800" b="1" i="1" dirty="0" smtClean="0">
                <a:solidFill>
                  <a:srgbClr val="FF0000"/>
                </a:solidFill>
                <a:latin typeface="Comic Sans MS" pitchFamily="66" charset="0"/>
              </a:rPr>
              <a:t>Q</a:t>
            </a:r>
            <a:r>
              <a:rPr lang="en-US" sz="1600" b="1" i="1" dirty="0" smtClean="0">
                <a:latin typeface="Comic Sans MS" pitchFamily="66" charset="0"/>
              </a:rPr>
              <a:t>: Why Gram variable?</a:t>
            </a:r>
          </a:p>
          <a:p>
            <a:pPr eaLnBrk="1" hangingPunct="1">
              <a:lnSpc>
                <a:spcPct val="80000"/>
              </a:lnSpc>
              <a:buFontTx/>
              <a:buNone/>
            </a:pPr>
            <a:endParaRPr lang="en-US" sz="1800" dirty="0" smtClean="0">
              <a:latin typeface="Comic Sans MS" pitchFamily="66" charset="0"/>
            </a:endParaRPr>
          </a:p>
          <a:p>
            <a:pPr eaLnBrk="1" hangingPunct="1">
              <a:lnSpc>
                <a:spcPct val="80000"/>
              </a:lnSpc>
            </a:pPr>
            <a:r>
              <a:rPr lang="en-US" sz="1400" dirty="0" smtClean="0">
                <a:latin typeface="Comic Sans MS" pitchFamily="66" charset="0"/>
              </a:rPr>
              <a:t>Both </a:t>
            </a:r>
            <a:r>
              <a:rPr lang="en-US" sz="1600" b="1" dirty="0" smtClean="0">
                <a:solidFill>
                  <a:schemeClr val="tx1">
                    <a:lumMod val="65000"/>
                    <a:lumOff val="35000"/>
                  </a:schemeClr>
                </a:solidFill>
                <a:latin typeface="Comic Sans MS" pitchFamily="66" charset="0"/>
              </a:rPr>
              <a:t>leprosy</a:t>
            </a:r>
            <a:r>
              <a:rPr lang="en-US" sz="1400" dirty="0" smtClean="0">
                <a:latin typeface="Comic Sans MS" pitchFamily="66" charset="0"/>
              </a:rPr>
              <a:t> and </a:t>
            </a:r>
            <a:r>
              <a:rPr lang="en-US" sz="1600" b="1" dirty="0" smtClean="0">
                <a:solidFill>
                  <a:schemeClr val="tx1">
                    <a:lumMod val="65000"/>
                    <a:lumOff val="35000"/>
                  </a:schemeClr>
                </a:solidFill>
                <a:latin typeface="Comic Sans MS" pitchFamily="66" charset="0"/>
              </a:rPr>
              <a:t>tuberculosis</a:t>
            </a:r>
            <a:r>
              <a:rPr lang="en-US" sz="1400" dirty="0" smtClean="0">
                <a:latin typeface="Comic Sans MS" pitchFamily="66" charset="0"/>
              </a:rPr>
              <a:t> </a:t>
            </a:r>
            <a:r>
              <a:rPr lang="en-US" sz="1400" dirty="0" smtClean="0">
                <a:latin typeface="Comic Sans MS" pitchFamily="66" charset="0"/>
              </a:rPr>
              <a:t>caused by </a:t>
            </a:r>
            <a:r>
              <a:rPr lang="en-US" sz="1400" i="1" dirty="0" smtClean="0">
                <a:latin typeface="Comic Sans MS" pitchFamily="66" charset="0"/>
              </a:rPr>
              <a:t>M. </a:t>
            </a:r>
            <a:r>
              <a:rPr lang="en-US" sz="1400" i="1" dirty="0" err="1" smtClean="0">
                <a:latin typeface="Comic Sans MS" pitchFamily="66" charset="0"/>
              </a:rPr>
              <a:t>leprae</a:t>
            </a:r>
            <a:r>
              <a:rPr lang="en-US" sz="1400" dirty="0" smtClean="0">
                <a:latin typeface="Comic Sans MS" pitchFamily="66" charset="0"/>
              </a:rPr>
              <a:t> and </a:t>
            </a:r>
            <a:r>
              <a:rPr lang="en-US" sz="1400" i="1" dirty="0" smtClean="0">
                <a:latin typeface="Comic Sans MS" pitchFamily="66" charset="0"/>
              </a:rPr>
              <a:t>M. tuberculosis</a:t>
            </a:r>
            <a:r>
              <a:rPr lang="en-US" sz="1400" dirty="0" smtClean="0">
                <a:latin typeface="Comic Sans MS" pitchFamily="66" charset="0"/>
              </a:rPr>
              <a:t> respectively, have plagued mankind for centuries. </a:t>
            </a:r>
          </a:p>
          <a:p>
            <a:pPr eaLnBrk="1" hangingPunct="1">
              <a:lnSpc>
                <a:spcPct val="80000"/>
              </a:lnSpc>
            </a:pPr>
            <a:endParaRPr lang="en-US" sz="1400" dirty="0" smtClean="0">
              <a:latin typeface="Comic Sans MS" pitchFamily="66" charset="0"/>
            </a:endParaRPr>
          </a:p>
          <a:p>
            <a:pPr eaLnBrk="1" hangingPunct="1">
              <a:lnSpc>
                <a:spcPct val="80000"/>
              </a:lnSpc>
            </a:pPr>
            <a:r>
              <a:rPr lang="en-US" sz="1400" dirty="0" smtClean="0">
                <a:latin typeface="Comic Sans MS" pitchFamily="66" charset="0"/>
              </a:rPr>
              <a:t>Thought that </a:t>
            </a:r>
            <a:r>
              <a:rPr lang="en-US" sz="1400" i="1" dirty="0" smtClean="0">
                <a:latin typeface="Comic Sans MS" pitchFamily="66" charset="0"/>
              </a:rPr>
              <a:t>M. tuberculosis</a:t>
            </a:r>
            <a:r>
              <a:rPr lang="en-US" sz="1400" dirty="0" smtClean="0">
                <a:latin typeface="Comic Sans MS" pitchFamily="66" charset="0"/>
              </a:rPr>
              <a:t> and </a:t>
            </a:r>
            <a:r>
              <a:rPr lang="en-US" sz="1400" i="1" dirty="0" smtClean="0">
                <a:latin typeface="Comic Sans MS" pitchFamily="66" charset="0"/>
              </a:rPr>
              <a:t>M. </a:t>
            </a:r>
            <a:r>
              <a:rPr lang="en-US" sz="1400" i="1" dirty="0" err="1" smtClean="0">
                <a:latin typeface="Comic Sans MS" pitchFamily="66" charset="0"/>
              </a:rPr>
              <a:t>leprae</a:t>
            </a:r>
            <a:r>
              <a:rPr lang="en-US" sz="1400" dirty="0" smtClean="0">
                <a:latin typeface="Comic Sans MS" pitchFamily="66" charset="0"/>
              </a:rPr>
              <a:t> evolved from a soil bacterium that infected cows, then made jump to humans about the time of animal domestication, 10,000 years ago. </a:t>
            </a:r>
          </a:p>
          <a:p>
            <a:pPr eaLnBrk="1" hangingPunct="1">
              <a:lnSpc>
                <a:spcPct val="80000"/>
              </a:lnSpc>
            </a:pPr>
            <a:endParaRPr lang="en-US" sz="1400" dirty="0" smtClean="0">
              <a:latin typeface="Comic Sans MS" pitchFamily="66" charset="0"/>
            </a:endParaRPr>
          </a:p>
          <a:p>
            <a:pPr eaLnBrk="1" hangingPunct="1">
              <a:lnSpc>
                <a:spcPct val="80000"/>
              </a:lnSpc>
            </a:pPr>
            <a:r>
              <a:rPr lang="en-US" sz="1400" i="1" dirty="0" smtClean="0">
                <a:latin typeface="Comic Sans MS" pitchFamily="66" charset="0"/>
              </a:rPr>
              <a:t>M</a:t>
            </a:r>
            <a:r>
              <a:rPr lang="en-US" sz="1400" i="1" dirty="0" smtClean="0">
                <a:latin typeface="Comic Sans MS" pitchFamily="66" charset="0"/>
              </a:rPr>
              <a:t>. tuberculosis</a:t>
            </a:r>
            <a:r>
              <a:rPr lang="en-US" sz="1400" dirty="0" smtClean="0">
                <a:latin typeface="Comic Sans MS" pitchFamily="66" charset="0"/>
              </a:rPr>
              <a:t> doubles population every 18-24 hours, </a:t>
            </a:r>
          </a:p>
          <a:p>
            <a:pPr eaLnBrk="1" hangingPunct="1">
              <a:lnSpc>
                <a:spcPct val="80000"/>
              </a:lnSpc>
            </a:pPr>
            <a:endParaRPr lang="en-US" sz="1400" i="1" dirty="0" smtClean="0">
              <a:latin typeface="Comic Sans MS" pitchFamily="66" charset="0"/>
            </a:endParaRPr>
          </a:p>
          <a:p>
            <a:pPr eaLnBrk="1" hangingPunct="1">
              <a:lnSpc>
                <a:spcPct val="80000"/>
              </a:lnSpc>
            </a:pPr>
            <a:r>
              <a:rPr lang="en-US" sz="1400" i="1" dirty="0" smtClean="0">
                <a:latin typeface="Comic Sans MS" pitchFamily="66" charset="0"/>
              </a:rPr>
              <a:t>M</a:t>
            </a:r>
            <a:r>
              <a:rPr lang="en-US" sz="1400" i="1" dirty="0" smtClean="0">
                <a:latin typeface="Comic Sans MS" pitchFamily="66" charset="0"/>
              </a:rPr>
              <a:t>. </a:t>
            </a:r>
            <a:r>
              <a:rPr lang="en-US" sz="1400" i="1" dirty="0" err="1" smtClean="0">
                <a:latin typeface="Comic Sans MS" pitchFamily="66" charset="0"/>
              </a:rPr>
              <a:t>leprae</a:t>
            </a:r>
            <a:r>
              <a:rPr lang="en-US" sz="1400" dirty="0" smtClean="0">
                <a:latin typeface="Comic Sans MS" pitchFamily="66" charset="0"/>
              </a:rPr>
              <a:t> doubles population about every 14 days. </a:t>
            </a:r>
          </a:p>
          <a:p>
            <a:pPr eaLnBrk="1" hangingPunct="1">
              <a:lnSpc>
                <a:spcPct val="80000"/>
              </a:lnSpc>
            </a:pPr>
            <a:endParaRPr lang="en-US" sz="1800" i="1" dirty="0" smtClean="0">
              <a:latin typeface="Comic Sans MS" pitchFamily="66" charset="0"/>
            </a:endParaRPr>
          </a:p>
          <a:p>
            <a:pPr eaLnBrk="1" hangingPunct="1">
              <a:lnSpc>
                <a:spcPct val="80000"/>
              </a:lnSpc>
            </a:pPr>
            <a:r>
              <a:rPr lang="en-US" sz="2000" b="1" i="1" dirty="0" smtClean="0">
                <a:solidFill>
                  <a:srgbClr val="FF0000"/>
                </a:solidFill>
                <a:latin typeface="Comic Sans MS" pitchFamily="66" charset="0"/>
              </a:rPr>
              <a:t>Q</a:t>
            </a:r>
            <a:r>
              <a:rPr lang="en-US" sz="1600" b="1" i="1" dirty="0" smtClean="0">
                <a:latin typeface="Comic Sans MS" pitchFamily="66" charset="0"/>
              </a:rPr>
              <a:t>: What might be the impact of generation </a:t>
            </a:r>
            <a:r>
              <a:rPr lang="en-US" sz="1600" b="1" i="1" dirty="0" smtClean="0">
                <a:latin typeface="Comic Sans MS" pitchFamily="66" charset="0"/>
              </a:rPr>
              <a:t>time </a:t>
            </a:r>
            <a:r>
              <a:rPr lang="en-US" sz="1600" b="1" i="1" dirty="0" smtClean="0">
                <a:latin typeface="Comic Sans MS" pitchFamily="66" charset="0"/>
              </a:rPr>
              <a:t>on the course of the infectious diseases </a:t>
            </a:r>
            <a:r>
              <a:rPr lang="en-US" sz="1600" b="1" i="1" dirty="0" smtClean="0">
                <a:latin typeface="Comic Sans MS" pitchFamily="66" charset="0"/>
              </a:rPr>
              <a:t>these </a:t>
            </a:r>
            <a:r>
              <a:rPr lang="en-US" sz="1600" b="1" i="1" dirty="0" smtClean="0">
                <a:latin typeface="Comic Sans MS" pitchFamily="66" charset="0"/>
              </a:rPr>
              <a:t>microbes cause?</a:t>
            </a:r>
            <a:endParaRPr lang="en-US" sz="1400" b="1" i="1" dirty="0" smtClean="0">
              <a:solidFill>
                <a:schemeClr val="hlink"/>
              </a:solidFill>
              <a:latin typeface="Comic Sans MS" pitchFamily="66" charset="0"/>
            </a:endParaRPr>
          </a:p>
        </p:txBody>
      </p:sp>
      <p:sp>
        <p:nvSpPr>
          <p:cNvPr id="17411" name="Text Box 9"/>
          <p:cNvSpPr txBox="1">
            <a:spLocks noChangeArrowheads="1"/>
          </p:cNvSpPr>
          <p:nvPr/>
        </p:nvSpPr>
        <p:spPr bwMode="auto">
          <a:xfrm>
            <a:off x="0" y="6308725"/>
            <a:ext cx="4572000" cy="554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l" eaLnBrk="1" hangingPunct="1">
              <a:spcBef>
                <a:spcPct val="50000"/>
              </a:spcBef>
            </a:pPr>
            <a:r>
              <a:rPr lang="en-US" sz="1000" b="0">
                <a:latin typeface="Comic Sans MS" pitchFamily="66" charset="0"/>
              </a:rPr>
              <a:t>Images: TB Culture, Public Health Image Library (</a:t>
            </a:r>
            <a:r>
              <a:rPr lang="en-US" sz="1000" b="0">
                <a:latin typeface="Comic Sans MS" pitchFamily="66" charset="0"/>
                <a:hlinkClick r:id="rId3"/>
              </a:rPr>
              <a:t>PHIL</a:t>
            </a:r>
            <a:r>
              <a:rPr lang="en-US" sz="1000" b="0">
                <a:latin typeface="Comic Sans MS" pitchFamily="66" charset="0"/>
              </a:rPr>
              <a:t>)  #4428, Dr. George Kubica; 24 yo man from Norway, suffering from </a:t>
            </a:r>
            <a:r>
              <a:rPr lang="en-US" sz="1000" b="0">
                <a:latin typeface="Comic Sans MS" pitchFamily="66" charset="0"/>
                <a:hlinkClick r:id="rId4"/>
              </a:rPr>
              <a:t>leprosy</a:t>
            </a:r>
            <a:r>
              <a:rPr lang="en-US" sz="1000" b="0">
                <a:latin typeface="Comic Sans MS" pitchFamily="66" charset="0"/>
              </a:rPr>
              <a:t>; Pierre Arents; </a:t>
            </a:r>
            <a:r>
              <a:rPr lang="en-US" sz="1000" b="0">
                <a:latin typeface="Comic Sans MS" pitchFamily="66" charset="0"/>
                <a:hlinkClick r:id="rId5"/>
              </a:rPr>
              <a:t>Acid fast stain</a:t>
            </a:r>
            <a:r>
              <a:rPr lang="en-US" sz="1000" b="0">
                <a:latin typeface="Comic Sans MS" pitchFamily="66" charset="0"/>
              </a:rPr>
              <a:t> of </a:t>
            </a:r>
            <a:r>
              <a:rPr lang="en-US" sz="1000" b="0" i="1">
                <a:latin typeface="Comic Sans MS" pitchFamily="66" charset="0"/>
              </a:rPr>
              <a:t>Mycobacteria smegmatis</a:t>
            </a:r>
            <a:r>
              <a:rPr lang="en-US" sz="1000" b="0">
                <a:latin typeface="Comic Sans MS" pitchFamily="66" charset="0"/>
              </a:rPr>
              <a:t> &amp; </a:t>
            </a:r>
            <a:r>
              <a:rPr lang="en-US" sz="1000" b="0" i="1">
                <a:latin typeface="Comic Sans MS" pitchFamily="66" charset="0"/>
              </a:rPr>
              <a:t>Staph, </a:t>
            </a:r>
            <a:r>
              <a:rPr lang="en-US" sz="1000" b="0">
                <a:latin typeface="Comic Sans MS" pitchFamily="66" charset="0"/>
              </a:rPr>
              <a:t>T. Port</a:t>
            </a:r>
          </a:p>
        </p:txBody>
      </p:sp>
      <p:pic>
        <p:nvPicPr>
          <p:cNvPr id="17412" name="Picture 10" descr="TBCultur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45762" y="228600"/>
            <a:ext cx="2945838" cy="2438400"/>
          </a:xfrm>
          <a:prstGeom prst="ellipse">
            <a:avLst/>
          </a:prstGeom>
          <a:ln w="9525">
            <a:solidFill>
              <a:srgbClr val="000000"/>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17413" name="Text Box 21"/>
          <p:cNvSpPr txBox="1">
            <a:spLocks noChangeArrowheads="1"/>
          </p:cNvSpPr>
          <p:nvPr/>
        </p:nvSpPr>
        <p:spPr bwMode="auto">
          <a:xfrm>
            <a:off x="7353300" y="678770"/>
            <a:ext cx="1447800"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US" sz="1400" i="1" dirty="0">
                <a:solidFill>
                  <a:schemeClr val="bg1"/>
                </a:solidFill>
                <a:latin typeface="Comic Sans MS" pitchFamily="66" charset="0"/>
              </a:rPr>
              <a:t>Mycobacteria </a:t>
            </a:r>
            <a:r>
              <a:rPr lang="en-US" sz="1400" dirty="0" smtClean="0">
                <a:solidFill>
                  <a:schemeClr val="bg1"/>
                </a:solidFill>
                <a:latin typeface="Comic Sans MS" pitchFamily="66" charset="0"/>
              </a:rPr>
              <a:t>colonies: </a:t>
            </a:r>
            <a:r>
              <a:rPr lang="en-US" sz="1400" dirty="0" err="1" smtClean="0">
                <a:solidFill>
                  <a:schemeClr val="bg1"/>
                </a:solidFill>
                <a:latin typeface="Comic Sans MS" pitchFamily="66" charset="0"/>
              </a:rPr>
              <a:t>Eewwww</a:t>
            </a:r>
            <a:r>
              <a:rPr lang="en-US" sz="1400" dirty="0">
                <a:solidFill>
                  <a:schemeClr val="bg1"/>
                </a:solidFill>
                <a:latin typeface="Comic Sans MS" pitchFamily="66" charset="0"/>
              </a:rPr>
              <a:t>, looks </a:t>
            </a:r>
            <a:r>
              <a:rPr lang="en-US" sz="1400" dirty="0" smtClean="0">
                <a:solidFill>
                  <a:schemeClr val="bg1"/>
                </a:solidFill>
                <a:latin typeface="Comic Sans MS" pitchFamily="66" charset="0"/>
              </a:rPr>
              <a:t>like ear </a:t>
            </a:r>
            <a:r>
              <a:rPr lang="en-US" sz="1400" dirty="0">
                <a:solidFill>
                  <a:schemeClr val="bg1"/>
                </a:solidFill>
                <a:latin typeface="Comic Sans MS" pitchFamily="66" charset="0"/>
              </a:rPr>
              <a:t>wax</a:t>
            </a:r>
            <a:r>
              <a:rPr lang="en-US" sz="1200" dirty="0">
                <a:solidFill>
                  <a:schemeClr val="bg1"/>
                </a:solidFill>
                <a:latin typeface="Comic Sans MS" pitchFamily="66" charset="0"/>
              </a:rPr>
              <a:t>. </a:t>
            </a:r>
          </a:p>
        </p:txBody>
      </p:sp>
      <p:sp>
        <p:nvSpPr>
          <p:cNvPr id="17414" name="Text Box 26"/>
          <p:cNvSpPr txBox="1">
            <a:spLocks noChangeArrowheads="1"/>
          </p:cNvSpPr>
          <p:nvPr/>
        </p:nvSpPr>
        <p:spPr bwMode="auto">
          <a:xfrm>
            <a:off x="170656" y="152400"/>
            <a:ext cx="6382544"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l" eaLnBrk="1" hangingPunct="1">
              <a:spcBef>
                <a:spcPct val="50000"/>
              </a:spcBef>
            </a:pPr>
            <a:r>
              <a:rPr lang="en-US" sz="2800" dirty="0">
                <a:solidFill>
                  <a:schemeClr val="folHlink"/>
                </a:solidFill>
                <a:latin typeface="Comic Sans MS" pitchFamily="66" charset="0"/>
              </a:rPr>
              <a:t>Bacterial Genus</a:t>
            </a:r>
            <a:r>
              <a:rPr lang="en-US" sz="2800" dirty="0">
                <a:latin typeface="Comic Sans MS" pitchFamily="66" charset="0"/>
              </a:rPr>
              <a:t>: </a:t>
            </a:r>
            <a:r>
              <a:rPr lang="en-US" sz="2800" i="1" dirty="0" smtClean="0">
                <a:solidFill>
                  <a:schemeClr val="tx1">
                    <a:lumMod val="65000"/>
                    <a:lumOff val="35000"/>
                  </a:schemeClr>
                </a:solidFill>
                <a:latin typeface="Comic Sans MS" pitchFamily="66" charset="0"/>
              </a:rPr>
              <a:t>Mycobacterium</a:t>
            </a:r>
            <a:endParaRPr lang="en-US" sz="2800" i="1" dirty="0">
              <a:solidFill>
                <a:schemeClr val="tx1">
                  <a:lumMod val="65000"/>
                  <a:lumOff val="35000"/>
                </a:schemeClr>
              </a:solidFill>
              <a:latin typeface="Comic Sans MS" pitchFamily="66" charset="0"/>
            </a:endParaRPr>
          </a:p>
        </p:txBody>
      </p:sp>
      <p:pic>
        <p:nvPicPr>
          <p:cNvPr id="16391" name="Picture 28" descr="Acid_Fast_Stain_Tami_Port"/>
          <p:cNvPicPr>
            <a:picLocks noGrp="1" noChangeAspect="1" noChangeArrowheads="1"/>
          </p:cNvPicPr>
          <p:nvPr>
            <p:ph sz="quarter" idx="2"/>
          </p:nvPr>
        </p:nvPicPr>
        <p:blipFill>
          <a:blip r:embed="rId7" cstate="email">
            <a:extLst>
              <a:ext uri="{28A0092B-C50C-407E-A947-70E740481C1C}">
                <a14:useLocalDpi xmlns:a14="http://schemas.microsoft.com/office/drawing/2010/main" val="0"/>
              </a:ext>
            </a:extLst>
          </a:blip>
          <a:srcRect/>
          <a:stretch>
            <a:fillRect/>
          </a:stretch>
        </p:blipFill>
        <p:spPr>
          <a:xfrm rot="20093291">
            <a:off x="7035249" y="4769844"/>
            <a:ext cx="1661135" cy="1559542"/>
          </a:xfrm>
          <a:prstGeom prst="ellipse">
            <a:avLst/>
          </a:prstGeom>
          <a:ln w="190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7416" name="Picture 34" descr="Leprosy"/>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53200" y="2209800"/>
            <a:ext cx="2414588" cy="24161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17417" name="Text Box 35"/>
          <p:cNvSpPr txBox="1">
            <a:spLocks noChangeArrowheads="1"/>
          </p:cNvSpPr>
          <p:nvPr/>
        </p:nvSpPr>
        <p:spPr bwMode="auto">
          <a:xfrm>
            <a:off x="7748588" y="4086880"/>
            <a:ext cx="1219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r" eaLnBrk="1" hangingPunct="1">
              <a:spcBef>
                <a:spcPct val="50000"/>
              </a:spcBef>
            </a:pPr>
            <a:r>
              <a:rPr lang="en-US" sz="1400" dirty="0">
                <a:solidFill>
                  <a:schemeClr val="bg1"/>
                </a:solidFill>
                <a:latin typeface="Comic Sans MS" pitchFamily="66" charset="0"/>
              </a:rPr>
              <a:t>Man with Leprosy</a:t>
            </a:r>
          </a:p>
        </p:txBody>
      </p:sp>
      <p:sp>
        <p:nvSpPr>
          <p:cNvPr id="17418" name="AutoShape 36"/>
          <p:cNvSpPr>
            <a:spLocks noChangeArrowheads="1"/>
          </p:cNvSpPr>
          <p:nvPr/>
        </p:nvSpPr>
        <p:spPr bwMode="auto">
          <a:xfrm>
            <a:off x="5410200" y="3886200"/>
            <a:ext cx="1981200" cy="1447800"/>
          </a:xfrm>
          <a:prstGeom prst="irregularSeal1">
            <a:avLst/>
          </a:prstGeom>
          <a:solidFill>
            <a:schemeClr val="bg1"/>
          </a:solidFill>
          <a:ln w="38100">
            <a:solidFill>
              <a:srgbClr val="FF3399"/>
            </a:solidFill>
            <a:miter lim="800000"/>
            <a:headEnd/>
            <a:tailEnd/>
          </a:ln>
          <a:effectLst/>
          <a:extLst/>
        </p:spPr>
        <p:txBody>
          <a:bodyPr wrap="none" anchor="ctr"/>
          <a:lstStyle/>
          <a:p>
            <a:endParaRPr lang="en-US"/>
          </a:p>
        </p:txBody>
      </p:sp>
      <p:sp>
        <p:nvSpPr>
          <p:cNvPr id="17419" name="Text Box 37"/>
          <p:cNvSpPr txBox="1">
            <a:spLocks noChangeArrowheads="1"/>
          </p:cNvSpPr>
          <p:nvPr/>
        </p:nvSpPr>
        <p:spPr bwMode="auto">
          <a:xfrm>
            <a:off x="5791200" y="4357914"/>
            <a:ext cx="1219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ctr" eaLnBrk="1" hangingPunct="1">
              <a:spcBef>
                <a:spcPct val="50000"/>
              </a:spcBef>
            </a:pPr>
            <a:r>
              <a:rPr lang="en-US" sz="1400" dirty="0">
                <a:latin typeface="Comic Sans MS" pitchFamily="66" charset="0"/>
                <a:hlinkClick r:id="rId5"/>
              </a:rPr>
              <a:t>Acid-fast stain</a:t>
            </a:r>
            <a:endParaRPr lang="en-US" sz="1400" dirty="0">
              <a:latin typeface="Comic Sans MS" pitchFamily="66" charset="0"/>
            </a:endParaRPr>
          </a:p>
        </p:txBody>
      </p:sp>
      <p:sp>
        <p:nvSpPr>
          <p:cNvPr id="17420" name="Text Box 38"/>
          <p:cNvSpPr txBox="1">
            <a:spLocks noChangeArrowheads="1"/>
          </p:cNvSpPr>
          <p:nvPr/>
        </p:nvSpPr>
        <p:spPr bwMode="auto">
          <a:xfrm>
            <a:off x="5432085" y="5478462"/>
            <a:ext cx="1447800" cy="830263"/>
          </a:xfrm>
          <a:prstGeom prst="rect">
            <a:avLst/>
          </a:prstGeom>
          <a:noFill/>
          <a:ln w="5715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sz="1200" b="0">
                <a:latin typeface="Comic Sans MS" pitchFamily="66" charset="0"/>
              </a:rPr>
              <a:t>The pink is our lab friend </a:t>
            </a:r>
            <a:r>
              <a:rPr lang="en-US" sz="1200" b="0" i="1">
                <a:latin typeface="Comic Sans MS" pitchFamily="66" charset="0"/>
              </a:rPr>
              <a:t>Mycobacterium</a:t>
            </a:r>
          </a:p>
          <a:p>
            <a:pPr eaLnBrk="1" hangingPunct="1"/>
            <a:r>
              <a:rPr lang="en-US" sz="1200" b="0" i="1">
                <a:latin typeface="Comic Sans MS" pitchFamily="66" charset="0"/>
              </a:rPr>
              <a:t>smegmatis</a:t>
            </a:r>
            <a:r>
              <a:rPr lang="en-US" sz="1200" b="0"/>
              <a:t> </a:t>
            </a:r>
          </a:p>
        </p:txBody>
      </p:sp>
      <p:sp>
        <p:nvSpPr>
          <p:cNvPr id="17421" name="Line 39"/>
          <p:cNvSpPr>
            <a:spLocks noChangeShapeType="1"/>
          </p:cNvSpPr>
          <p:nvPr/>
        </p:nvSpPr>
        <p:spPr bwMode="auto">
          <a:xfrm flipV="1">
            <a:off x="6858000" y="5748338"/>
            <a:ext cx="838200" cy="271462"/>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22" name="Text Box 5"/>
          <p:cNvSpPr txBox="1">
            <a:spLocks noChangeArrowheads="1"/>
          </p:cNvSpPr>
          <p:nvPr/>
        </p:nvSpPr>
        <p:spPr bwMode="auto">
          <a:xfrm>
            <a:off x="4572000" y="6621463"/>
            <a:ext cx="4608513"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r" eaLnBrk="1" hangingPunct="1">
              <a:spcBef>
                <a:spcPct val="50000"/>
              </a:spcBef>
            </a:pPr>
            <a:r>
              <a:rPr lang="en-US" sz="1000">
                <a:latin typeface="Comic Sans MS" pitchFamily="66" charset="0"/>
              </a:rPr>
              <a:t>From the  </a:t>
            </a:r>
            <a:r>
              <a:rPr lang="en-US" sz="1000">
                <a:latin typeface="Comic Sans MS" pitchFamily="66" charset="0"/>
                <a:hlinkClick r:id="rId9"/>
              </a:rPr>
              <a:t>Virtual Microbiology Classroom</a:t>
            </a:r>
            <a:r>
              <a:rPr lang="en-US" sz="1000">
                <a:latin typeface="Comic Sans MS" pitchFamily="66" charset="0"/>
              </a:rPr>
              <a:t> on </a:t>
            </a:r>
            <a:r>
              <a:rPr lang="en-US" sz="1000">
                <a:latin typeface="Comic Sans MS" pitchFamily="66" charset="0"/>
                <a:hlinkClick r:id="rId10"/>
              </a:rPr>
              <a:t>ScienceProfOnline.com</a:t>
            </a:r>
            <a:endParaRPr lang="en-US" sz="1000">
              <a:latin typeface="Comic Sans MS" pitchFamily="66" charset="0"/>
            </a:endParaRPr>
          </a:p>
        </p:txBody>
      </p:sp>
    </p:spTree>
    <p:extLst>
      <p:ext uri="{BB962C8B-B14F-4D97-AF65-F5344CB8AC3E}">
        <p14:creationId xmlns:p14="http://schemas.microsoft.com/office/powerpoint/2010/main" val="20642787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2787650" y="204789"/>
            <a:ext cx="3729038" cy="938212"/>
          </a:xfrm>
        </p:spPr>
        <p:txBody>
          <a:bodyPr/>
          <a:lstStyle/>
          <a:p>
            <a:r>
              <a:rPr lang="en-US" b="1" dirty="0" smtClean="0">
                <a:solidFill>
                  <a:srgbClr val="FF0000"/>
                </a:solidFill>
                <a:latin typeface="Comic Sans MS" pitchFamily="66" charset="0"/>
              </a:rPr>
              <a:t>REVIEW!</a:t>
            </a:r>
          </a:p>
        </p:txBody>
      </p:sp>
      <p:sp>
        <p:nvSpPr>
          <p:cNvPr id="6" name="TextBox 5"/>
          <p:cNvSpPr txBox="1"/>
          <p:nvPr/>
        </p:nvSpPr>
        <p:spPr>
          <a:xfrm>
            <a:off x="4876800" y="1368719"/>
            <a:ext cx="4141922" cy="1661993"/>
          </a:xfrm>
          <a:prstGeom prst="rect">
            <a:avLst/>
          </a:prstGeom>
          <a:noFill/>
        </p:spPr>
        <p:txBody>
          <a:bodyPr wrap="square">
            <a:spAutoFit/>
          </a:bodyPr>
          <a:lstStyle/>
          <a:p>
            <a:pPr algn="ctr">
              <a:defRPr/>
            </a:pPr>
            <a:r>
              <a:rPr lang="en-US" sz="2800" dirty="0" smtClean="0">
                <a:latin typeface="Comic Sans MS" pitchFamily="66" charset="0"/>
                <a:cs typeface="+mn-cs"/>
              </a:rPr>
              <a:t>Check out this short video on </a:t>
            </a:r>
          </a:p>
          <a:p>
            <a:pPr algn="ctr">
              <a:defRPr/>
            </a:pPr>
            <a:r>
              <a:rPr lang="en-US" sz="2800" b="1" dirty="0" smtClean="0">
                <a:solidFill>
                  <a:schemeClr val="tx1">
                    <a:lumMod val="50000"/>
                    <a:lumOff val="50000"/>
                  </a:schemeClr>
                </a:solidFill>
                <a:latin typeface="Comic Sans MS" pitchFamily="66" charset="0"/>
                <a:cs typeface="+mn-cs"/>
                <a:hlinkClick r:id="rId3"/>
              </a:rPr>
              <a:t>Acid Fast Staining</a:t>
            </a:r>
            <a:endParaRPr lang="en-US" sz="3200" b="1" dirty="0">
              <a:solidFill>
                <a:schemeClr val="tx1">
                  <a:lumMod val="50000"/>
                  <a:lumOff val="50000"/>
                </a:schemeClr>
              </a:solidFill>
              <a:latin typeface="Comic Sans MS" pitchFamily="66" charset="0"/>
              <a:cs typeface="+mn-cs"/>
            </a:endParaRPr>
          </a:p>
          <a:p>
            <a:pPr algn="ctr">
              <a:defRPr/>
            </a:pPr>
            <a:endParaRPr lang="en-US" sz="1800" dirty="0">
              <a:latin typeface="Arial" charset="0"/>
              <a:cs typeface="+mn-cs"/>
            </a:endParaRPr>
          </a:p>
        </p:txBody>
      </p:sp>
      <p:sp>
        <p:nvSpPr>
          <p:cNvPr id="23556" name="Rectangle 4"/>
          <p:cNvSpPr>
            <a:spLocks noChangeArrowheads="1"/>
          </p:cNvSpPr>
          <p:nvPr/>
        </p:nvSpPr>
        <p:spPr bwMode="auto">
          <a:xfrm>
            <a:off x="19050" y="6611938"/>
            <a:ext cx="4232275"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latin typeface="Comic Sans MS" pitchFamily="66" charset="0"/>
              </a:rPr>
              <a:t>From the </a:t>
            </a:r>
            <a:r>
              <a:rPr lang="en-US" sz="1000">
                <a:latin typeface="Comic Sans MS" pitchFamily="66" charset="0"/>
                <a:hlinkClick r:id="rId4"/>
              </a:rPr>
              <a:t>Virtual Microbiology Classroom </a:t>
            </a:r>
            <a:r>
              <a:rPr lang="en-US" sz="1000">
                <a:latin typeface="Comic Sans MS" pitchFamily="66" charset="0"/>
              </a:rPr>
              <a:t>on </a:t>
            </a:r>
            <a:r>
              <a:rPr lang="en-US" sz="1000">
                <a:latin typeface="Comic Sans MS" pitchFamily="66" charset="0"/>
                <a:hlinkClick r:id="rId5"/>
              </a:rPr>
              <a:t>ScienceProfOnline.com</a:t>
            </a:r>
            <a:endParaRPr lang="en-US" sz="1000">
              <a:latin typeface="Comic Sans MS" pitchFamily="66" charset="0"/>
            </a:endParaRPr>
          </a:p>
        </p:txBody>
      </p:sp>
      <p:sp>
        <p:nvSpPr>
          <p:cNvPr id="4" name="TextBox 3"/>
          <p:cNvSpPr txBox="1"/>
          <p:nvPr/>
        </p:nvSpPr>
        <p:spPr>
          <a:xfrm>
            <a:off x="5410200" y="3581400"/>
            <a:ext cx="3048000" cy="2726900"/>
          </a:xfrm>
          <a:prstGeom prst="rect">
            <a:avLst/>
          </a:prstGeom>
          <a:noFill/>
        </p:spPr>
        <p:txBody>
          <a:bodyPr wrap="square" rtlCol="0">
            <a:spAutoFit/>
          </a:bodyPr>
          <a:lstStyle/>
          <a:p>
            <a:pPr algn="ctr" eaLnBrk="1" hangingPunct="1">
              <a:lnSpc>
                <a:spcPct val="90000"/>
              </a:lnSpc>
              <a:defRPr/>
            </a:pPr>
            <a:r>
              <a:rPr lang="en-US" sz="2400" b="1" i="1" dirty="0">
                <a:solidFill>
                  <a:srgbClr val="FF0000"/>
                </a:solidFill>
                <a:latin typeface="Comic Sans MS" pitchFamily="66" charset="0"/>
              </a:rPr>
              <a:t>Q: </a:t>
            </a:r>
            <a:r>
              <a:rPr lang="en-US" sz="2400" b="1" i="1" dirty="0">
                <a:latin typeface="Comic Sans MS" pitchFamily="66" charset="0"/>
              </a:rPr>
              <a:t>How does </a:t>
            </a:r>
            <a:r>
              <a:rPr lang="en-US" sz="2400" b="1" i="1" dirty="0" smtClean="0">
                <a:latin typeface="Comic Sans MS" pitchFamily="66" charset="0"/>
              </a:rPr>
              <a:t>acid fast staining reveal </a:t>
            </a:r>
            <a:r>
              <a:rPr lang="en-US" sz="2400" b="1" i="1" dirty="0">
                <a:latin typeface="Comic Sans MS" pitchFamily="66" charset="0"/>
              </a:rPr>
              <a:t>the difference </a:t>
            </a:r>
            <a:r>
              <a:rPr lang="en-US" sz="2400" b="1" i="1" dirty="0" smtClean="0">
                <a:latin typeface="Comic Sans MS" pitchFamily="66" charset="0"/>
              </a:rPr>
              <a:t>between AF </a:t>
            </a:r>
            <a:r>
              <a:rPr lang="en-US" sz="2400" b="1" i="1" dirty="0">
                <a:latin typeface="Comic Sans MS" pitchFamily="66" charset="0"/>
              </a:rPr>
              <a:t>and </a:t>
            </a:r>
            <a:r>
              <a:rPr lang="en-US" sz="2400" b="1" i="1" dirty="0" smtClean="0">
                <a:latin typeface="Comic Sans MS" pitchFamily="66" charset="0"/>
              </a:rPr>
              <a:t>NAF cell wall structure?</a:t>
            </a:r>
            <a:endParaRPr lang="en-US" sz="2400" b="1" i="1" dirty="0">
              <a:latin typeface="Comic Sans MS" pitchFamily="66" charset="0"/>
            </a:endParaRPr>
          </a:p>
          <a:p>
            <a:endParaRPr lang="en-US" i="1" dirty="0"/>
          </a:p>
        </p:txBody>
      </p:sp>
      <p:pic>
        <p:nvPicPr>
          <p:cNvPr id="7" name="Picture 4" descr="acid_fast_stai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13517" y="1368719"/>
            <a:ext cx="2706083" cy="46510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 name="Text Box 5"/>
          <p:cNvSpPr txBox="1">
            <a:spLocks noChangeArrowheads="1"/>
          </p:cNvSpPr>
          <p:nvPr/>
        </p:nvSpPr>
        <p:spPr bwMode="auto">
          <a:xfrm>
            <a:off x="238071" y="2667000"/>
            <a:ext cx="1600200" cy="7080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spcBef>
                <a:spcPct val="50000"/>
              </a:spcBef>
            </a:pPr>
            <a:r>
              <a:rPr lang="en-US" sz="1000" dirty="0"/>
              <a:t>Create a smear of organism  you are testing. Cover smear with a blotting paper.</a:t>
            </a:r>
          </a:p>
        </p:txBody>
      </p:sp>
      <p:sp>
        <p:nvSpPr>
          <p:cNvPr id="9" name="Rectangle 6"/>
          <p:cNvSpPr>
            <a:spLocks noChangeArrowheads="1"/>
          </p:cNvSpPr>
          <p:nvPr/>
        </p:nvSpPr>
        <p:spPr bwMode="auto">
          <a:xfrm>
            <a:off x="2514600" y="2362200"/>
            <a:ext cx="1295400" cy="3733800"/>
          </a:xfrm>
          <a:prstGeom prst="rect">
            <a:avLst/>
          </a:prstGeom>
          <a:solidFill>
            <a:schemeClr val="bg1"/>
          </a:solidFill>
          <a:ln w="317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1800">
              <a:solidFill>
                <a:schemeClr val="bg1"/>
              </a:solidFill>
            </a:endParaRPr>
          </a:p>
        </p:txBody>
      </p:sp>
      <p:sp>
        <p:nvSpPr>
          <p:cNvPr id="10" name="Text Box 8"/>
          <p:cNvSpPr txBox="1">
            <a:spLocks noChangeArrowheads="1"/>
          </p:cNvSpPr>
          <p:nvPr/>
        </p:nvSpPr>
        <p:spPr bwMode="auto">
          <a:xfrm>
            <a:off x="179952" y="3408604"/>
            <a:ext cx="1600200" cy="862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spcBef>
                <a:spcPct val="50000"/>
              </a:spcBef>
            </a:pPr>
            <a:r>
              <a:rPr lang="en-US" sz="1000" dirty="0"/>
              <a:t>Saturate paper with </a:t>
            </a:r>
            <a:r>
              <a:rPr lang="en-US" sz="1000" dirty="0" err="1"/>
              <a:t>Ziehl’s</a:t>
            </a:r>
            <a:r>
              <a:rPr lang="en-US" sz="1000" dirty="0"/>
              <a:t> </a:t>
            </a:r>
            <a:r>
              <a:rPr lang="en-US" sz="1000" dirty="0" err="1"/>
              <a:t>carbol</a:t>
            </a:r>
            <a:r>
              <a:rPr lang="en-US" sz="1000" dirty="0"/>
              <a:t> </a:t>
            </a:r>
            <a:r>
              <a:rPr lang="en-US" sz="1000" dirty="0" err="1"/>
              <a:t>fuchsin</a:t>
            </a:r>
            <a:r>
              <a:rPr lang="en-US" sz="1000" dirty="0"/>
              <a:t> (say </a:t>
            </a:r>
            <a:r>
              <a:rPr lang="en-US" sz="1000" i="1" dirty="0" err="1"/>
              <a:t>fyook</a:t>
            </a:r>
            <a:r>
              <a:rPr lang="en-US" sz="1000" i="1" dirty="0"/>
              <a:t>-sin</a:t>
            </a:r>
            <a:r>
              <a:rPr lang="en-US" sz="1000" dirty="0"/>
              <a:t>). Heat 3 – 5 minutes. Remove blotting paper.</a:t>
            </a:r>
          </a:p>
        </p:txBody>
      </p:sp>
      <p:sp>
        <p:nvSpPr>
          <p:cNvPr id="11" name="Text Box 9"/>
          <p:cNvSpPr txBox="1">
            <a:spLocks noChangeArrowheads="1"/>
          </p:cNvSpPr>
          <p:nvPr/>
        </p:nvSpPr>
        <p:spPr bwMode="auto">
          <a:xfrm>
            <a:off x="207667" y="4420892"/>
            <a:ext cx="1597025" cy="862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spcBef>
                <a:spcPct val="50000"/>
              </a:spcBef>
            </a:pPr>
            <a:r>
              <a:rPr lang="en-US" sz="1000" dirty="0"/>
              <a:t>Rinse slide with tap water, then decolorize the smear for 10 - 15 seconds with acid alcohol. Rinse. </a:t>
            </a:r>
          </a:p>
        </p:txBody>
      </p:sp>
      <p:sp>
        <p:nvSpPr>
          <p:cNvPr id="12" name="Text Box 10"/>
          <p:cNvSpPr txBox="1">
            <a:spLocks noChangeArrowheads="1"/>
          </p:cNvSpPr>
          <p:nvPr/>
        </p:nvSpPr>
        <p:spPr bwMode="auto">
          <a:xfrm>
            <a:off x="238071" y="5394325"/>
            <a:ext cx="1346200" cy="554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spcBef>
                <a:spcPct val="50000"/>
              </a:spcBef>
            </a:pPr>
            <a:r>
              <a:rPr lang="en-US" sz="1000" dirty="0"/>
              <a:t>Apply crystal violet for 1 minute, wash, blot dry.</a:t>
            </a:r>
          </a:p>
        </p:txBody>
      </p:sp>
    </p:spTree>
    <p:extLst>
      <p:ext uri="{BB962C8B-B14F-4D97-AF65-F5344CB8AC3E}">
        <p14:creationId xmlns:p14="http://schemas.microsoft.com/office/powerpoint/2010/main" val="14728898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274638"/>
            <a:ext cx="8229600" cy="792162"/>
          </a:xfrm>
        </p:spPr>
        <p:txBody>
          <a:bodyPr/>
          <a:lstStyle/>
          <a:p>
            <a:pPr algn="l"/>
            <a:r>
              <a:rPr lang="en-US" b="1" smtClean="0">
                <a:latin typeface="Comic Sans MS" pitchFamily="66" charset="0"/>
              </a:rPr>
              <a:t>Bacterial Cell Wall</a:t>
            </a:r>
          </a:p>
        </p:txBody>
      </p:sp>
      <p:sp>
        <p:nvSpPr>
          <p:cNvPr id="15363" name="Content Placeholder 2"/>
          <p:cNvSpPr>
            <a:spLocks noGrp="1"/>
          </p:cNvSpPr>
          <p:nvPr>
            <p:ph idx="1"/>
          </p:nvPr>
        </p:nvSpPr>
        <p:spPr>
          <a:xfrm>
            <a:off x="261937" y="1189038"/>
            <a:ext cx="5641997" cy="5268912"/>
          </a:xfrm>
        </p:spPr>
        <p:txBody>
          <a:bodyPr/>
          <a:lstStyle/>
          <a:p>
            <a:pPr marL="0" lvl="1" indent="0">
              <a:buFontTx/>
              <a:buNone/>
              <a:defRPr/>
            </a:pPr>
            <a:r>
              <a:rPr lang="en-US" sz="1800" b="1" dirty="0" smtClean="0">
                <a:latin typeface="Comic Sans MS" pitchFamily="66" charset="0"/>
              </a:rPr>
              <a:t>Function:  </a:t>
            </a:r>
            <a:r>
              <a:rPr lang="en-US" sz="1800" dirty="0" smtClean="0">
                <a:latin typeface="Comic Sans MS" pitchFamily="66" charset="0"/>
              </a:rPr>
              <a:t>Shape and protection</a:t>
            </a:r>
          </a:p>
          <a:p>
            <a:pPr marL="0" lvl="1" indent="0">
              <a:buFontTx/>
              <a:buNone/>
              <a:defRPr/>
            </a:pPr>
            <a:endParaRPr lang="en-US" sz="1100" dirty="0" smtClean="0">
              <a:latin typeface="Comic Sans MS" pitchFamily="66" charset="0"/>
            </a:endParaRPr>
          </a:p>
          <a:p>
            <a:pPr marL="0" lvl="1" indent="0">
              <a:buFontTx/>
              <a:buNone/>
              <a:defRPr/>
            </a:pPr>
            <a:r>
              <a:rPr lang="en-US" sz="1800" b="1" dirty="0" smtClean="0">
                <a:latin typeface="Comic Sans MS" pitchFamily="66" charset="0"/>
              </a:rPr>
              <a:t>Structure:  </a:t>
            </a:r>
            <a:r>
              <a:rPr lang="en-US" sz="1800" dirty="0" smtClean="0">
                <a:latin typeface="Comic Sans MS" pitchFamily="66" charset="0"/>
              </a:rPr>
              <a:t>Distinguishes groups of bacteria</a:t>
            </a:r>
            <a:endParaRPr lang="en-US" sz="1800" dirty="0" smtClean="0">
              <a:solidFill>
                <a:schemeClr val="tx1">
                  <a:lumMod val="50000"/>
                  <a:lumOff val="50000"/>
                </a:schemeClr>
              </a:solidFill>
              <a:latin typeface="Comic Sans MS" pitchFamily="66" charset="0"/>
            </a:endParaRPr>
          </a:p>
          <a:p>
            <a:pPr marL="457200" lvl="1" indent="0">
              <a:buFontTx/>
              <a:buNone/>
              <a:defRPr/>
            </a:pPr>
            <a:endParaRPr lang="en-US" sz="800" dirty="0" smtClean="0">
              <a:solidFill>
                <a:schemeClr val="tx1">
                  <a:lumMod val="50000"/>
                  <a:lumOff val="50000"/>
                </a:schemeClr>
              </a:solidFill>
              <a:latin typeface="Comic Sans MS" pitchFamily="66" charset="0"/>
            </a:endParaRPr>
          </a:p>
          <a:p>
            <a:pPr lvl="2">
              <a:buFont typeface="Arial" pitchFamily="34" charset="0"/>
              <a:buChar char="•"/>
              <a:defRPr/>
            </a:pPr>
            <a:r>
              <a:rPr lang="en-US" sz="1800" dirty="0" smtClean="0">
                <a:solidFill>
                  <a:schemeClr val="tx1">
                    <a:lumMod val="50000"/>
                    <a:lumOff val="50000"/>
                  </a:schemeClr>
                </a:solidFill>
                <a:latin typeface="Comic Sans MS" pitchFamily="66" charset="0"/>
              </a:rPr>
              <a:t> Cells that Gram stain</a:t>
            </a:r>
          </a:p>
          <a:p>
            <a:pPr marL="1371600" lvl="3" indent="0">
              <a:buFontTx/>
              <a:buNone/>
              <a:defRPr/>
            </a:pPr>
            <a:r>
              <a:rPr lang="en-US" sz="1600" dirty="0" smtClean="0">
                <a:solidFill>
                  <a:schemeClr val="tx1">
                    <a:lumMod val="50000"/>
                    <a:lumOff val="50000"/>
                  </a:schemeClr>
                </a:solidFill>
                <a:latin typeface="Comic Sans MS" pitchFamily="66" charset="0"/>
              </a:rPr>
              <a:t>- </a:t>
            </a:r>
            <a:r>
              <a:rPr lang="en-US" sz="1600" dirty="0" smtClean="0">
                <a:solidFill>
                  <a:schemeClr val="tx1">
                    <a:lumMod val="50000"/>
                    <a:lumOff val="50000"/>
                  </a:schemeClr>
                </a:solidFill>
                <a:latin typeface="Comic Sans MS" pitchFamily="66" charset="0"/>
                <a:hlinkClick r:id="rId3"/>
              </a:rPr>
              <a:t>Gram positive and Gram negative</a:t>
            </a:r>
            <a:endParaRPr lang="en-US" sz="1600" dirty="0" smtClean="0">
              <a:solidFill>
                <a:schemeClr val="tx1">
                  <a:lumMod val="50000"/>
                  <a:lumOff val="50000"/>
                </a:schemeClr>
              </a:solidFill>
              <a:latin typeface="Comic Sans MS" pitchFamily="66" charset="0"/>
            </a:endParaRPr>
          </a:p>
          <a:p>
            <a:pPr marL="1371600" lvl="3" indent="0">
              <a:buFontTx/>
              <a:buNone/>
              <a:defRPr/>
            </a:pPr>
            <a:endParaRPr lang="en-US" sz="800" dirty="0" smtClean="0">
              <a:solidFill>
                <a:schemeClr val="tx1">
                  <a:lumMod val="50000"/>
                  <a:lumOff val="50000"/>
                </a:schemeClr>
              </a:solidFill>
              <a:latin typeface="Comic Sans MS" pitchFamily="66" charset="0"/>
            </a:endParaRPr>
          </a:p>
          <a:p>
            <a:pPr lvl="2">
              <a:defRPr/>
            </a:pPr>
            <a:r>
              <a:rPr lang="en-US" sz="1800" dirty="0" smtClean="0">
                <a:solidFill>
                  <a:schemeClr val="tx1">
                    <a:lumMod val="50000"/>
                    <a:lumOff val="50000"/>
                  </a:schemeClr>
                </a:solidFill>
                <a:latin typeface="Comic Sans MS" pitchFamily="66" charset="0"/>
              </a:rPr>
              <a:t>Cells that resist Gram stain</a:t>
            </a:r>
          </a:p>
          <a:p>
            <a:pPr marL="1371600" lvl="3" indent="0">
              <a:buFontTx/>
              <a:buNone/>
              <a:defRPr/>
            </a:pPr>
            <a:r>
              <a:rPr lang="en-US" sz="1600" dirty="0" smtClean="0">
                <a:solidFill>
                  <a:schemeClr val="tx1">
                    <a:lumMod val="50000"/>
                    <a:lumOff val="50000"/>
                  </a:schemeClr>
                </a:solidFill>
                <a:latin typeface="Comic Sans MS" pitchFamily="66" charset="0"/>
              </a:rPr>
              <a:t>-  Genus </a:t>
            </a:r>
            <a:r>
              <a:rPr lang="en-US" sz="1600" i="1" dirty="0" smtClean="0">
                <a:solidFill>
                  <a:schemeClr val="tx1">
                    <a:lumMod val="50000"/>
                    <a:lumOff val="50000"/>
                  </a:schemeClr>
                </a:solidFill>
                <a:latin typeface="Comic Sans MS" pitchFamily="66" charset="0"/>
              </a:rPr>
              <a:t>Mycobacterium </a:t>
            </a:r>
            <a:r>
              <a:rPr lang="en-US" sz="1600" dirty="0" smtClean="0">
                <a:solidFill>
                  <a:schemeClr val="tx1">
                    <a:lumMod val="50000"/>
                    <a:lumOff val="50000"/>
                  </a:schemeClr>
                </a:solidFill>
                <a:latin typeface="Comic Sans MS" pitchFamily="66" charset="0"/>
              </a:rPr>
              <a:t>and </a:t>
            </a:r>
            <a:r>
              <a:rPr lang="en-US" sz="1600" i="1" dirty="0" err="1" smtClean="0">
                <a:solidFill>
                  <a:schemeClr val="tx1">
                    <a:lumMod val="50000"/>
                    <a:lumOff val="50000"/>
                  </a:schemeClr>
                </a:solidFill>
                <a:latin typeface="Comic Sans MS" pitchFamily="66" charset="0"/>
              </a:rPr>
              <a:t>Norcardia</a:t>
            </a:r>
            <a:endParaRPr lang="en-US" sz="1600" dirty="0" smtClean="0">
              <a:solidFill>
                <a:schemeClr val="tx1">
                  <a:lumMod val="50000"/>
                  <a:lumOff val="50000"/>
                </a:schemeClr>
              </a:solidFill>
              <a:latin typeface="Comic Sans MS" pitchFamily="66" charset="0"/>
            </a:endParaRPr>
          </a:p>
          <a:p>
            <a:pPr lvl="3">
              <a:buFontTx/>
              <a:buChar char="-"/>
              <a:defRPr/>
            </a:pPr>
            <a:r>
              <a:rPr lang="en-US" sz="1600" dirty="0" smtClean="0">
                <a:solidFill>
                  <a:schemeClr val="tx1">
                    <a:lumMod val="50000"/>
                    <a:lumOff val="50000"/>
                  </a:schemeClr>
                </a:solidFill>
                <a:latin typeface="Comic Sans MS" pitchFamily="66" charset="0"/>
              </a:rPr>
              <a:t>Stained using </a:t>
            </a:r>
            <a:r>
              <a:rPr lang="en-US" sz="1600" dirty="0" smtClean="0">
                <a:solidFill>
                  <a:schemeClr val="tx1">
                    <a:lumMod val="50000"/>
                    <a:lumOff val="50000"/>
                  </a:schemeClr>
                </a:solidFill>
                <a:latin typeface="Comic Sans MS" pitchFamily="66" charset="0"/>
                <a:hlinkClick r:id="rId4"/>
              </a:rPr>
              <a:t>Acid-fast</a:t>
            </a:r>
            <a:r>
              <a:rPr lang="en-US" sz="1600" dirty="0" smtClean="0">
                <a:solidFill>
                  <a:schemeClr val="tx1">
                    <a:lumMod val="50000"/>
                    <a:lumOff val="50000"/>
                  </a:schemeClr>
                </a:solidFill>
                <a:latin typeface="Comic Sans MS" pitchFamily="66" charset="0"/>
              </a:rPr>
              <a:t> staining      </a:t>
            </a:r>
          </a:p>
          <a:p>
            <a:pPr marL="1371600" lvl="3" indent="0">
              <a:buFontTx/>
              <a:buNone/>
              <a:defRPr/>
            </a:pPr>
            <a:r>
              <a:rPr lang="en-US" sz="1600" dirty="0">
                <a:solidFill>
                  <a:schemeClr val="tx1">
                    <a:lumMod val="50000"/>
                    <a:lumOff val="50000"/>
                  </a:schemeClr>
                </a:solidFill>
                <a:latin typeface="Comic Sans MS" pitchFamily="66" charset="0"/>
              </a:rPr>
              <a:t> </a:t>
            </a:r>
            <a:r>
              <a:rPr lang="en-US" sz="1600" dirty="0" smtClean="0">
                <a:solidFill>
                  <a:schemeClr val="tx1">
                    <a:lumMod val="50000"/>
                    <a:lumOff val="50000"/>
                  </a:schemeClr>
                </a:solidFill>
                <a:latin typeface="Comic Sans MS" pitchFamily="66" charset="0"/>
              </a:rPr>
              <a:t>   techniques</a:t>
            </a:r>
          </a:p>
          <a:p>
            <a:pPr lvl="3">
              <a:buFontTx/>
              <a:buChar char="-"/>
              <a:defRPr/>
            </a:pPr>
            <a:endParaRPr lang="en-US" sz="800" dirty="0" smtClean="0">
              <a:latin typeface="Comic Sans MS" pitchFamily="66" charset="0"/>
            </a:endParaRPr>
          </a:p>
          <a:p>
            <a:pPr lvl="2">
              <a:buFont typeface="Wingdings" pitchFamily="2" charset="2"/>
              <a:buChar char="Ø"/>
              <a:defRPr/>
            </a:pPr>
            <a:r>
              <a:rPr lang="en-US" b="1" dirty="0" smtClean="0">
                <a:latin typeface="Comic Sans MS" pitchFamily="66" charset="0"/>
              </a:rPr>
              <a:t>Cells that lack cell walls</a:t>
            </a:r>
          </a:p>
          <a:p>
            <a:pPr lvl="3">
              <a:defRPr/>
            </a:pPr>
            <a:r>
              <a:rPr lang="en-US" sz="1600" dirty="0" smtClean="0">
                <a:latin typeface="Comic Sans MS" pitchFamily="66" charset="0"/>
              </a:rPr>
              <a:t>Will retain counterstain (second color applied during differential staining).</a:t>
            </a:r>
          </a:p>
          <a:p>
            <a:pPr lvl="3">
              <a:defRPr/>
            </a:pPr>
            <a:r>
              <a:rPr lang="en-US" sz="1600" dirty="0">
                <a:latin typeface="Comic Sans MS" pitchFamily="66" charset="0"/>
              </a:rPr>
              <a:t>Called </a:t>
            </a:r>
            <a:r>
              <a:rPr lang="en-US" sz="1800" b="1" dirty="0">
                <a:solidFill>
                  <a:schemeClr val="tx1">
                    <a:lumMod val="65000"/>
                    <a:lumOff val="35000"/>
                  </a:schemeClr>
                </a:solidFill>
                <a:latin typeface="Comic Sans MS" pitchFamily="66" charset="0"/>
              </a:rPr>
              <a:t>L-form</a:t>
            </a:r>
            <a:r>
              <a:rPr lang="en-US" sz="1600" dirty="0">
                <a:latin typeface="Comic Sans MS" pitchFamily="66" charset="0"/>
              </a:rPr>
              <a:t> or </a:t>
            </a:r>
            <a:r>
              <a:rPr lang="en-US" sz="1800" b="1" dirty="0">
                <a:solidFill>
                  <a:schemeClr val="tx1">
                    <a:lumMod val="65000"/>
                    <a:lumOff val="35000"/>
                  </a:schemeClr>
                </a:solidFill>
                <a:latin typeface="Comic Sans MS" pitchFamily="66" charset="0"/>
              </a:rPr>
              <a:t>cell wall-deficient (CWD)</a:t>
            </a:r>
            <a:r>
              <a:rPr lang="en-US" sz="1600" b="1" dirty="0">
                <a:latin typeface="Comic Sans MS" pitchFamily="66" charset="0"/>
              </a:rPr>
              <a:t> </a:t>
            </a:r>
            <a:r>
              <a:rPr lang="en-US" sz="1600" dirty="0">
                <a:latin typeface="Comic Sans MS" pitchFamily="66" charset="0"/>
              </a:rPr>
              <a:t>bacteria. Sometimes difficult to </a:t>
            </a:r>
            <a:r>
              <a:rPr lang="en-US" sz="1600" dirty="0" smtClean="0">
                <a:latin typeface="Comic Sans MS" pitchFamily="66" charset="0"/>
              </a:rPr>
              <a:t>detect and grow in standard lab conditions.</a:t>
            </a:r>
          </a:p>
          <a:p>
            <a:pPr lvl="3">
              <a:defRPr/>
            </a:pPr>
            <a:endParaRPr lang="en-US" sz="1400" dirty="0" smtClean="0">
              <a:latin typeface="Comic Sans MS" pitchFamily="66" charset="0"/>
            </a:endParaRP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905564">
            <a:off x="6305485" y="586965"/>
            <a:ext cx="2455221" cy="20481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4581" name="Text Box 16"/>
          <p:cNvSpPr txBox="1">
            <a:spLocks noChangeArrowheads="1"/>
          </p:cNvSpPr>
          <p:nvPr/>
        </p:nvSpPr>
        <p:spPr bwMode="auto">
          <a:xfrm>
            <a:off x="5181600" y="6457950"/>
            <a:ext cx="39624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r" eaLnBrk="1" hangingPunct="1">
              <a:spcBef>
                <a:spcPct val="50000"/>
              </a:spcBef>
            </a:pPr>
            <a:r>
              <a:rPr lang="en-US" sz="1000">
                <a:latin typeface="Comic Sans MS" pitchFamily="66" charset="0"/>
              </a:rPr>
              <a:t>Images: Gram positive bacteria , Gram-negative bacteria &amp; Acid fast bacteria, all under oil immersion @1000XTM, T. Port</a:t>
            </a:r>
          </a:p>
        </p:txBody>
      </p:sp>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713972">
            <a:off x="6126665" y="2206043"/>
            <a:ext cx="2390414" cy="201064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1105459">
            <a:off x="6159744" y="3866750"/>
            <a:ext cx="2409511" cy="197932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4584" name="Text Box 5"/>
          <p:cNvSpPr txBox="1">
            <a:spLocks noChangeArrowheads="1"/>
          </p:cNvSpPr>
          <p:nvPr/>
        </p:nvSpPr>
        <p:spPr bwMode="auto">
          <a:xfrm>
            <a:off x="0" y="6621463"/>
            <a:ext cx="4572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spcBef>
                <a:spcPct val="50000"/>
              </a:spcBef>
            </a:pPr>
            <a:r>
              <a:rPr lang="en-US" sz="1000">
                <a:latin typeface="Comic Sans MS" pitchFamily="66" charset="0"/>
              </a:rPr>
              <a:t>From the  </a:t>
            </a:r>
            <a:r>
              <a:rPr lang="en-US" sz="1000">
                <a:latin typeface="Comic Sans MS" pitchFamily="66" charset="0"/>
                <a:hlinkClick r:id="rId8"/>
              </a:rPr>
              <a:t>Virtual Microbiology Classroom</a:t>
            </a:r>
            <a:r>
              <a:rPr lang="en-US" sz="1000">
                <a:latin typeface="Comic Sans MS" pitchFamily="66" charset="0"/>
              </a:rPr>
              <a:t> on </a:t>
            </a:r>
            <a:r>
              <a:rPr lang="en-US" sz="1000">
                <a:latin typeface="Comic Sans MS" pitchFamily="66" charset="0"/>
                <a:hlinkClick r:id="rId9"/>
              </a:rPr>
              <a:t>ScienceProfOnline.com</a:t>
            </a:r>
            <a:endParaRPr lang="en-US" sz="1000">
              <a:latin typeface="Comic Sans MS" pitchFamily="66" charset="0"/>
            </a:endParaRPr>
          </a:p>
        </p:txBody>
      </p:sp>
    </p:spTree>
    <p:custDataLst>
      <p:tags r:id="rId1"/>
    </p:custData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152400" y="152400"/>
            <a:ext cx="8839200" cy="762000"/>
          </a:xfrm>
        </p:spPr>
        <p:txBody>
          <a:bodyPr/>
          <a:lstStyle/>
          <a:p>
            <a:r>
              <a:rPr lang="en-US" sz="3200" dirty="0" smtClean="0">
                <a:latin typeface="Jokerman" pitchFamily="82" charset="0"/>
              </a:rPr>
              <a:t>Meet the Microbe: </a:t>
            </a:r>
            <a:r>
              <a:rPr lang="en-US" sz="2400" i="1" dirty="0" smtClean="0">
                <a:solidFill>
                  <a:schemeClr val="tx1">
                    <a:lumMod val="50000"/>
                    <a:lumOff val="50000"/>
                  </a:schemeClr>
                </a:solidFill>
                <a:latin typeface="Comic Sans MS" pitchFamily="66" charset="0"/>
              </a:rPr>
              <a:t>Mycoplasma </a:t>
            </a:r>
            <a:r>
              <a:rPr lang="en-US" sz="2400" i="1" dirty="0" err="1" smtClean="0">
                <a:solidFill>
                  <a:schemeClr val="tx1">
                    <a:lumMod val="50000"/>
                    <a:lumOff val="50000"/>
                  </a:schemeClr>
                </a:solidFill>
                <a:latin typeface="Comic Sans MS" pitchFamily="66" charset="0"/>
              </a:rPr>
              <a:t>pneumoniae</a:t>
            </a:r>
            <a:endParaRPr lang="en-US" sz="2400" i="1" dirty="0" smtClean="0">
              <a:solidFill>
                <a:schemeClr val="tx1">
                  <a:lumMod val="50000"/>
                  <a:lumOff val="50000"/>
                </a:schemeClr>
              </a:solidFill>
              <a:latin typeface="Comic Sans MS" pitchFamily="66" charset="0"/>
            </a:endParaRPr>
          </a:p>
        </p:txBody>
      </p:sp>
      <p:sp>
        <p:nvSpPr>
          <p:cNvPr id="25603" name="Content Placeholder 2"/>
          <p:cNvSpPr>
            <a:spLocks noGrp="1"/>
          </p:cNvSpPr>
          <p:nvPr>
            <p:ph idx="1"/>
          </p:nvPr>
        </p:nvSpPr>
        <p:spPr>
          <a:xfrm>
            <a:off x="190500" y="1235075"/>
            <a:ext cx="4000500" cy="5222875"/>
          </a:xfrm>
        </p:spPr>
        <p:txBody>
          <a:bodyPr/>
          <a:lstStyle/>
          <a:p>
            <a:pPr eaLnBrk="1" hangingPunct="1"/>
            <a:r>
              <a:rPr lang="en-US" sz="1600" b="1" smtClean="0">
                <a:latin typeface="Comic Sans MS" pitchFamily="66" charset="0"/>
              </a:rPr>
              <a:t>Pleiomorphic</a:t>
            </a:r>
            <a:r>
              <a:rPr lang="en-US" sz="1600" smtClean="0">
                <a:latin typeface="Comic Sans MS" pitchFamily="66" charset="0"/>
              </a:rPr>
              <a:t> shaped bacteria with no cell wall.</a:t>
            </a:r>
          </a:p>
          <a:p>
            <a:pPr eaLnBrk="1" hangingPunct="1"/>
            <a:endParaRPr lang="en-US" sz="1000" smtClean="0">
              <a:latin typeface="Comic Sans MS" pitchFamily="66" charset="0"/>
            </a:endParaRPr>
          </a:p>
          <a:p>
            <a:pPr eaLnBrk="1" hangingPunct="1"/>
            <a:r>
              <a:rPr lang="en-US" sz="1600" smtClean="0">
                <a:latin typeface="Comic Sans MS" pitchFamily="66" charset="0"/>
              </a:rPr>
              <a:t>Cause of primary atypical pneumonia (walking pneumonia).</a:t>
            </a:r>
          </a:p>
          <a:p>
            <a:pPr eaLnBrk="1" hangingPunct="1"/>
            <a:endParaRPr lang="en-US" sz="1000" smtClean="0">
              <a:latin typeface="Comic Sans MS" pitchFamily="66" charset="0"/>
            </a:endParaRPr>
          </a:p>
          <a:p>
            <a:pPr eaLnBrk="1" hangingPunct="1"/>
            <a:r>
              <a:rPr lang="en-US" sz="1600" b="1" smtClean="0">
                <a:latin typeface="Comic Sans MS" pitchFamily="66" charset="0"/>
              </a:rPr>
              <a:t>Transmission</a:t>
            </a:r>
            <a:r>
              <a:rPr lang="en-US" sz="1600" smtClean="0">
                <a:latin typeface="Comic Sans MS" pitchFamily="66" charset="0"/>
              </a:rPr>
              <a:t>: Airborne droplets</a:t>
            </a:r>
          </a:p>
          <a:p>
            <a:pPr eaLnBrk="1" hangingPunct="1"/>
            <a:endParaRPr lang="en-US" sz="1000" smtClean="0">
              <a:latin typeface="Comic Sans MS" pitchFamily="66" charset="0"/>
            </a:endParaRPr>
          </a:p>
          <a:p>
            <a:pPr eaLnBrk="1" hangingPunct="1"/>
            <a:r>
              <a:rPr lang="en-US" sz="1600" b="1" smtClean="0">
                <a:latin typeface="Comic Sans MS" pitchFamily="66" charset="0"/>
              </a:rPr>
              <a:t>Pathogenesis:  </a:t>
            </a:r>
            <a:r>
              <a:rPr lang="en-US" sz="1600" smtClean="0">
                <a:latin typeface="Comic Sans MS" pitchFamily="66" charset="0"/>
              </a:rPr>
              <a:t>Bacterial cells attack and destroy ciliated epithelial cells of respiratory track.</a:t>
            </a:r>
          </a:p>
          <a:p>
            <a:pPr eaLnBrk="1" hangingPunct="1"/>
            <a:endParaRPr lang="en-US" sz="1000" smtClean="0">
              <a:latin typeface="Comic Sans MS" pitchFamily="66" charset="0"/>
            </a:endParaRPr>
          </a:p>
          <a:p>
            <a:pPr eaLnBrk="1" hangingPunct="1"/>
            <a:r>
              <a:rPr lang="en-US" sz="1600" b="1" smtClean="0">
                <a:latin typeface="Comic Sans MS" pitchFamily="66" charset="0"/>
              </a:rPr>
              <a:t>Treatment</a:t>
            </a:r>
            <a:r>
              <a:rPr lang="en-US" sz="1600" smtClean="0">
                <a:latin typeface="Comic Sans MS" pitchFamily="66" charset="0"/>
              </a:rPr>
              <a:t>:</a:t>
            </a:r>
            <a:r>
              <a:rPr lang="en-US" sz="2000" smtClean="0">
                <a:latin typeface="Comic Sans MS" pitchFamily="66" charset="0"/>
              </a:rPr>
              <a:t> </a:t>
            </a:r>
          </a:p>
          <a:p>
            <a:pPr lvl="1" eaLnBrk="1" hangingPunct="1"/>
            <a:r>
              <a:rPr lang="en-US" sz="1400" smtClean="0">
                <a:latin typeface="Comic Sans MS" pitchFamily="66" charset="0"/>
              </a:rPr>
              <a:t>Often clears with no intervention. </a:t>
            </a:r>
          </a:p>
          <a:p>
            <a:pPr lvl="1" eaLnBrk="1" hangingPunct="1"/>
            <a:r>
              <a:rPr lang="en-US" sz="1400" smtClean="0">
                <a:latin typeface="Comic Sans MS" pitchFamily="66" charset="0"/>
              </a:rPr>
              <a:t>With no cell wall, these organisms are resistant to the effects of beta-lactam antibiotics.    </a:t>
            </a:r>
          </a:p>
          <a:p>
            <a:pPr lvl="1" eaLnBrk="1" hangingPunct="1"/>
            <a:r>
              <a:rPr lang="en-US" sz="1400" smtClean="0">
                <a:latin typeface="Comic Sans MS" pitchFamily="66" charset="0"/>
              </a:rPr>
              <a:t>If  antibiotic needed, treatment of choice is Erytrhomycin or Tetracycline (both protein synthesis inhibitors).</a:t>
            </a:r>
          </a:p>
          <a:p>
            <a:pPr eaLnBrk="1" hangingPunct="1"/>
            <a:endParaRPr lang="en-US" sz="2000" smtClean="0">
              <a:latin typeface="Comic Sans MS" pitchFamily="66" charset="0"/>
            </a:endParaRPr>
          </a:p>
        </p:txBody>
      </p:sp>
      <p:pic>
        <p:nvPicPr>
          <p:cNvPr id="2560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028700"/>
            <a:ext cx="4014788" cy="225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Text Box 16"/>
          <p:cNvSpPr txBox="1">
            <a:spLocks noChangeArrowheads="1"/>
          </p:cNvSpPr>
          <p:nvPr/>
        </p:nvSpPr>
        <p:spPr bwMode="auto">
          <a:xfrm>
            <a:off x="4343400" y="6457950"/>
            <a:ext cx="48006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r" eaLnBrk="1" hangingPunct="1">
              <a:spcBef>
                <a:spcPct val="50000"/>
              </a:spcBef>
            </a:pPr>
            <a:r>
              <a:rPr lang="en-US" sz="1000">
                <a:latin typeface="Comic Sans MS" pitchFamily="66" charset="0"/>
              </a:rPr>
              <a:t>Images: </a:t>
            </a:r>
            <a:r>
              <a:rPr lang="en-US" sz="1000">
                <a:latin typeface="Comic Sans MS" pitchFamily="66" charset="0"/>
                <a:hlinkClick r:id="rId4"/>
              </a:rPr>
              <a:t>Mycoplasma pneumoniae</a:t>
            </a:r>
            <a:r>
              <a:rPr lang="en-US" sz="1000">
                <a:latin typeface="Comic Sans MS" pitchFamily="66" charset="0"/>
              </a:rPr>
              <a:t> cells, Microbe Wiki; </a:t>
            </a:r>
            <a:r>
              <a:rPr lang="en-US" sz="1000">
                <a:latin typeface="Comic Sans MS" pitchFamily="66" charset="0"/>
                <a:hlinkClick r:id="rId5"/>
              </a:rPr>
              <a:t>Mycoplasma pneumoniae colonies</a:t>
            </a:r>
            <a:r>
              <a:rPr lang="en-US" sz="1000">
                <a:latin typeface="Comic Sans MS" pitchFamily="66" charset="0"/>
              </a:rPr>
              <a:t>; X-ray showing atypical pneumonia, PHIL 14372; </a:t>
            </a:r>
            <a:r>
              <a:rPr lang="en-US" sz="1000">
                <a:latin typeface="Comic Sans MS" pitchFamily="66" charset="0"/>
                <a:hlinkClick r:id="rId6"/>
              </a:rPr>
              <a:t>Typical pneumonia </a:t>
            </a:r>
            <a:endParaRPr lang="en-US" sz="1000">
              <a:latin typeface="Comic Sans MS" pitchFamily="66" charset="0"/>
            </a:endParaRPr>
          </a:p>
        </p:txBody>
      </p:sp>
      <p:sp>
        <p:nvSpPr>
          <p:cNvPr id="25606" name="Text Box 5"/>
          <p:cNvSpPr txBox="1">
            <a:spLocks noChangeArrowheads="1"/>
          </p:cNvSpPr>
          <p:nvPr/>
        </p:nvSpPr>
        <p:spPr bwMode="auto">
          <a:xfrm>
            <a:off x="0" y="6621463"/>
            <a:ext cx="4343400"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spcBef>
                <a:spcPct val="50000"/>
              </a:spcBef>
            </a:pPr>
            <a:r>
              <a:rPr lang="en-US" sz="1000">
                <a:latin typeface="Comic Sans MS" pitchFamily="66" charset="0"/>
              </a:rPr>
              <a:t>From the  </a:t>
            </a:r>
            <a:r>
              <a:rPr lang="en-US" sz="1000">
                <a:latin typeface="Comic Sans MS" pitchFamily="66" charset="0"/>
                <a:hlinkClick r:id="rId7"/>
              </a:rPr>
              <a:t>Virtual Microbiology Classroom</a:t>
            </a:r>
            <a:r>
              <a:rPr lang="en-US" sz="1000">
                <a:latin typeface="Comic Sans MS" pitchFamily="66" charset="0"/>
              </a:rPr>
              <a:t> on </a:t>
            </a:r>
            <a:r>
              <a:rPr lang="en-US" sz="1000">
                <a:latin typeface="Comic Sans MS" pitchFamily="66" charset="0"/>
                <a:hlinkClick r:id="rId8"/>
              </a:rPr>
              <a:t>ScienceProfOnline.com</a:t>
            </a:r>
            <a:endParaRPr lang="en-US" sz="1000">
              <a:latin typeface="Comic Sans MS" pitchFamily="66" charset="0"/>
            </a:endParaRPr>
          </a:p>
        </p:txBody>
      </p:sp>
      <p:pic>
        <p:nvPicPr>
          <p:cNvPr id="25607" name="Picture 6"/>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572000" y="3505200"/>
            <a:ext cx="1939925" cy="266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8" name="Picture 7"/>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6931025" y="3498850"/>
            <a:ext cx="1979613" cy="266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9" name="TextBox 8"/>
          <p:cNvSpPr txBox="1">
            <a:spLocks noChangeArrowheads="1"/>
          </p:cNvSpPr>
          <p:nvPr/>
        </p:nvSpPr>
        <p:spPr bwMode="auto">
          <a:xfrm>
            <a:off x="7142163" y="5653088"/>
            <a:ext cx="12192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r>
              <a:rPr lang="en-US" sz="1100" b="1">
                <a:latin typeface="Comic Sans MS" pitchFamily="66" charset="0"/>
              </a:rPr>
              <a:t>Dense area of inflammation</a:t>
            </a:r>
          </a:p>
        </p:txBody>
      </p:sp>
      <p:cxnSp>
        <p:nvCxnSpPr>
          <p:cNvPr id="11" name="Straight Arrow Connector 10"/>
          <p:cNvCxnSpPr/>
          <p:nvPr/>
        </p:nvCxnSpPr>
        <p:spPr>
          <a:xfrm flipH="1" flipV="1">
            <a:off x="7315200" y="5284788"/>
            <a:ext cx="114300" cy="3937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611" name="TextBox 13"/>
          <p:cNvSpPr txBox="1">
            <a:spLocks noChangeArrowheads="1"/>
          </p:cNvSpPr>
          <p:nvPr/>
        </p:nvSpPr>
        <p:spPr bwMode="auto">
          <a:xfrm>
            <a:off x="4845050" y="5481638"/>
            <a:ext cx="1392238"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eaLnBrk="1" hangingPunct="1"/>
            <a:r>
              <a:rPr lang="en-US" sz="1100" b="1">
                <a:latin typeface="Comic Sans MS" pitchFamily="66" charset="0"/>
              </a:rPr>
              <a:t>Diffuse inflammation in both lungs</a:t>
            </a:r>
          </a:p>
        </p:txBody>
      </p:sp>
      <p:cxnSp>
        <p:nvCxnSpPr>
          <p:cNvPr id="16" name="Straight Arrow Connector 15"/>
          <p:cNvCxnSpPr/>
          <p:nvPr/>
        </p:nvCxnSpPr>
        <p:spPr>
          <a:xfrm flipH="1" flipV="1">
            <a:off x="4845050" y="5029200"/>
            <a:ext cx="336550" cy="45243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5791200" y="4953000"/>
            <a:ext cx="228600" cy="52863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5614" name="Picture 19"/>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7315200" y="2335213"/>
            <a:ext cx="131445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idx="1"/>
          </p:nvPr>
        </p:nvSpPr>
        <p:spPr>
          <a:xfrm>
            <a:off x="76200" y="0"/>
            <a:ext cx="5562600" cy="6324600"/>
          </a:xfrm>
        </p:spPr>
        <p:txBody>
          <a:bodyPr/>
          <a:lstStyle/>
          <a:p>
            <a:pPr eaLnBrk="1" hangingPunct="1">
              <a:buFontTx/>
              <a:buNone/>
              <a:defRPr/>
            </a:pPr>
            <a:r>
              <a:rPr lang="en-US" sz="5400" b="1" dirty="0" smtClean="0">
                <a:solidFill>
                  <a:srgbClr val="339966"/>
                </a:solidFill>
                <a:latin typeface="Comic Sans MS" pitchFamily="66" charset="0"/>
              </a:rPr>
              <a:t> </a:t>
            </a:r>
            <a:r>
              <a:rPr lang="en-US" sz="4000" b="1" dirty="0" smtClean="0">
                <a:solidFill>
                  <a:srgbClr val="339966"/>
                </a:solidFill>
                <a:latin typeface="Comic Sans MS" pitchFamily="66" charset="0"/>
              </a:rPr>
              <a:t>Confused?</a:t>
            </a:r>
          </a:p>
          <a:p>
            <a:pPr eaLnBrk="1" hangingPunct="1">
              <a:buFontTx/>
              <a:buNone/>
              <a:defRPr/>
            </a:pPr>
            <a:endParaRPr lang="en-US" sz="100" b="1" dirty="0" smtClean="0">
              <a:latin typeface="Comic Sans MS" pitchFamily="66" charset="0"/>
            </a:endParaRPr>
          </a:p>
          <a:p>
            <a:pPr eaLnBrk="1" hangingPunct="1">
              <a:buFontTx/>
              <a:buNone/>
              <a:defRPr/>
            </a:pPr>
            <a:r>
              <a:rPr lang="en-US" sz="2400" dirty="0" smtClean="0">
                <a:latin typeface="Comic Sans MS" pitchFamily="66" charset="0"/>
              </a:rPr>
              <a:t>   </a:t>
            </a:r>
            <a:r>
              <a:rPr lang="en-US" sz="1800" dirty="0" smtClean="0">
                <a:latin typeface="Comic Sans MS" pitchFamily="66" charset="0"/>
              </a:rPr>
              <a:t>Here are links to resources that further explain bacterial cell wall &amp; differential staining:</a:t>
            </a:r>
          </a:p>
          <a:p>
            <a:pPr algn="ctr" eaLnBrk="1" hangingPunct="1">
              <a:buFontTx/>
              <a:buNone/>
              <a:defRPr/>
            </a:pPr>
            <a:endParaRPr lang="en-US" sz="1400" dirty="0" smtClean="0">
              <a:latin typeface="Comic Sans MS" pitchFamily="66" charset="0"/>
            </a:endParaRPr>
          </a:p>
          <a:p>
            <a:pPr eaLnBrk="1" hangingPunct="1">
              <a:defRPr/>
            </a:pPr>
            <a:r>
              <a:rPr lang="en-US" sz="1800" b="1" dirty="0" smtClean="0">
                <a:latin typeface="Comic Sans MS" pitchFamily="66" charset="0"/>
                <a:hlinkClick r:id="rId3"/>
              </a:rPr>
              <a:t>Differential Stain Laboratory</a:t>
            </a:r>
            <a:r>
              <a:rPr lang="en-US" sz="1800" b="1" dirty="0" smtClean="0">
                <a:latin typeface="Comic Sans MS" pitchFamily="66" charset="0"/>
              </a:rPr>
              <a:t> </a:t>
            </a:r>
            <a:r>
              <a:rPr lang="en-US" sz="1600" dirty="0" smtClean="0">
                <a:latin typeface="Comic Sans MS" pitchFamily="66" charset="0"/>
              </a:rPr>
              <a:t>Main Page</a:t>
            </a:r>
            <a:r>
              <a:rPr lang="en-US" sz="1100" dirty="0" smtClean="0">
                <a:latin typeface="Comic Sans MS" pitchFamily="66" charset="0"/>
              </a:rPr>
              <a:t> </a:t>
            </a:r>
            <a:r>
              <a:rPr lang="en-US" sz="1200" dirty="0" smtClean="0">
                <a:latin typeface="Comic Sans MS" pitchFamily="66" charset="0"/>
              </a:rPr>
              <a:t>on the Virtual Microbiology Classroom of </a:t>
            </a:r>
            <a:r>
              <a:rPr lang="en-US" sz="1400" dirty="0" smtClean="0">
                <a:latin typeface="Comic Sans MS" pitchFamily="66" charset="0"/>
                <a:hlinkClick r:id="rId4"/>
              </a:rPr>
              <a:t>Science Prof Online</a:t>
            </a:r>
            <a:r>
              <a:rPr lang="en-US" sz="1200" dirty="0" smtClean="0">
                <a:latin typeface="Comic Sans MS" pitchFamily="66" charset="0"/>
              </a:rPr>
              <a:t>.</a:t>
            </a:r>
          </a:p>
          <a:p>
            <a:pPr marL="0" indent="0" eaLnBrk="1" hangingPunct="1">
              <a:buFontTx/>
              <a:buNone/>
              <a:defRPr/>
            </a:pPr>
            <a:endParaRPr lang="en-US" sz="800" dirty="0" smtClean="0">
              <a:latin typeface="Comic Sans MS" pitchFamily="66" charset="0"/>
            </a:endParaRPr>
          </a:p>
          <a:p>
            <a:pPr eaLnBrk="1" hangingPunct="1">
              <a:defRPr/>
            </a:pPr>
            <a:r>
              <a:rPr lang="en-US" sz="1800" dirty="0" smtClean="0">
                <a:latin typeface="Comic Sans MS" pitchFamily="66" charset="0"/>
                <a:hlinkClick r:id="rId5"/>
              </a:rPr>
              <a:t>Gram Stain </a:t>
            </a:r>
            <a:r>
              <a:rPr lang="en-US" sz="1600" dirty="0">
                <a:latin typeface="Comic Sans MS" pitchFamily="66" charset="0"/>
              </a:rPr>
              <a:t>I</a:t>
            </a:r>
            <a:r>
              <a:rPr lang="en-US" sz="1600" dirty="0" smtClean="0">
                <a:latin typeface="Comic Sans MS" pitchFamily="66" charset="0"/>
              </a:rPr>
              <a:t>nteractive </a:t>
            </a:r>
            <a:r>
              <a:rPr lang="en-US" sz="1600" dirty="0">
                <a:latin typeface="Comic Sans MS" pitchFamily="66" charset="0"/>
              </a:rPr>
              <a:t>T</a:t>
            </a:r>
            <a:r>
              <a:rPr lang="en-US" sz="1600" dirty="0" smtClean="0">
                <a:latin typeface="Comic Sans MS" pitchFamily="66" charset="0"/>
              </a:rPr>
              <a:t>utorial</a:t>
            </a:r>
            <a:r>
              <a:rPr lang="en-US" sz="1200" dirty="0" smtClean="0">
                <a:latin typeface="Comic Sans MS" pitchFamily="66" charset="0"/>
              </a:rPr>
              <a:t>. This is an extremely useful tutorial that shows, step-by-step, what happens in Gram-positive and Gram-negative cells during Gram staining.</a:t>
            </a:r>
            <a:endParaRPr lang="en-US" sz="1200" dirty="0">
              <a:latin typeface="Comic Sans MS" pitchFamily="66" charset="0"/>
            </a:endParaRPr>
          </a:p>
          <a:p>
            <a:pPr marL="0" indent="0" eaLnBrk="1" hangingPunct="1">
              <a:buFontTx/>
              <a:buNone/>
              <a:defRPr/>
            </a:pPr>
            <a:endParaRPr lang="en-US" sz="800" dirty="0" smtClean="0">
              <a:latin typeface="Comic Sans MS" pitchFamily="66" charset="0"/>
            </a:endParaRPr>
          </a:p>
          <a:p>
            <a:pPr eaLnBrk="1" hangingPunct="1">
              <a:defRPr/>
            </a:pPr>
            <a:r>
              <a:rPr lang="en-US" sz="1800" dirty="0" smtClean="0">
                <a:latin typeface="Comic Sans MS" pitchFamily="66" charset="0"/>
                <a:hlinkClick r:id="rId6"/>
              </a:rPr>
              <a:t>Acid-fast Stain </a:t>
            </a:r>
            <a:r>
              <a:rPr lang="en-US" sz="1600" dirty="0">
                <a:latin typeface="Comic Sans MS" pitchFamily="66" charset="0"/>
              </a:rPr>
              <a:t>A</a:t>
            </a:r>
            <a:r>
              <a:rPr lang="en-US" sz="1600" dirty="0" smtClean="0">
                <a:latin typeface="Comic Sans MS" pitchFamily="66" charset="0"/>
              </a:rPr>
              <a:t>nimated Tutorial</a:t>
            </a:r>
            <a:r>
              <a:rPr lang="en-US" sz="1600" dirty="0">
                <a:latin typeface="Comic Sans MS" pitchFamily="66" charset="0"/>
              </a:rPr>
              <a:t>. </a:t>
            </a:r>
            <a:r>
              <a:rPr lang="en-US" sz="1200" dirty="0">
                <a:latin typeface="Comic Sans MS" pitchFamily="66" charset="0"/>
              </a:rPr>
              <a:t>T</a:t>
            </a:r>
            <a:r>
              <a:rPr lang="en-US" sz="1200" dirty="0" smtClean="0">
                <a:latin typeface="Comic Sans MS" pitchFamily="66" charset="0"/>
              </a:rPr>
              <a:t>he staining procedure depicted in this tutorial differs a bit from how we do it in lab, but this tutorial is still very useful. Shows the steps of the staining procedure and the resulting color of Acid-fast and Nonacid-fast cells.</a:t>
            </a:r>
          </a:p>
          <a:p>
            <a:pPr eaLnBrk="1" hangingPunct="1">
              <a:defRPr/>
            </a:pPr>
            <a:endParaRPr lang="en-US" sz="800" dirty="0">
              <a:latin typeface="Comic Sans MS" pitchFamily="66" charset="0"/>
            </a:endParaRPr>
          </a:p>
          <a:p>
            <a:pPr eaLnBrk="1" hangingPunct="1">
              <a:defRPr/>
            </a:pPr>
            <a:r>
              <a:rPr lang="en-US" sz="1800" dirty="0" smtClean="0">
                <a:latin typeface="Comic Sans MS" pitchFamily="66" charset="0"/>
              </a:rPr>
              <a:t>Videos of differential staining procedures:             </a:t>
            </a:r>
            <a:r>
              <a:rPr lang="en-US" sz="1600" dirty="0" smtClean="0">
                <a:latin typeface="Comic Sans MS" pitchFamily="66" charset="0"/>
                <a:hlinkClick r:id="rId7"/>
              </a:rPr>
              <a:t>Gram</a:t>
            </a:r>
            <a:r>
              <a:rPr lang="en-US" sz="1600" dirty="0" smtClean="0">
                <a:latin typeface="Comic Sans MS" pitchFamily="66" charset="0"/>
              </a:rPr>
              <a:t>, </a:t>
            </a:r>
            <a:r>
              <a:rPr lang="en-US" sz="1600" dirty="0" smtClean="0">
                <a:latin typeface="Comic Sans MS" pitchFamily="66" charset="0"/>
                <a:hlinkClick r:id="rId8"/>
              </a:rPr>
              <a:t>Acid-fast</a:t>
            </a:r>
            <a:r>
              <a:rPr lang="en-US" sz="1600" dirty="0" smtClean="0">
                <a:latin typeface="Comic Sans MS" pitchFamily="66" charset="0"/>
              </a:rPr>
              <a:t>, </a:t>
            </a:r>
            <a:r>
              <a:rPr lang="en-US" sz="1600" dirty="0" smtClean="0">
                <a:latin typeface="Comic Sans MS" pitchFamily="66" charset="0"/>
                <a:hlinkClick r:id="rId9"/>
              </a:rPr>
              <a:t>Endospore</a:t>
            </a:r>
            <a:endParaRPr lang="en-US" sz="1600" dirty="0">
              <a:latin typeface="Comic Sans MS" pitchFamily="66" charset="0"/>
            </a:endParaRPr>
          </a:p>
          <a:p>
            <a:pPr eaLnBrk="1" hangingPunct="1">
              <a:defRPr/>
            </a:pPr>
            <a:endParaRPr lang="en-US" sz="1100" dirty="0" smtClean="0">
              <a:latin typeface="Comic Sans MS" pitchFamily="66" charset="0"/>
            </a:endParaRPr>
          </a:p>
          <a:p>
            <a:pPr eaLnBrk="1" hangingPunct="1">
              <a:defRPr/>
            </a:pPr>
            <a:r>
              <a:rPr lang="en-US" sz="1800" dirty="0" smtClean="0">
                <a:latin typeface="Comic Sans MS" pitchFamily="66" charset="0"/>
                <a:hlinkClick r:id="rId10"/>
              </a:rPr>
              <a:t>Drug Resistant </a:t>
            </a:r>
            <a:r>
              <a:rPr lang="en-US" sz="1800" i="1" dirty="0" smtClean="0">
                <a:latin typeface="Comic Sans MS" pitchFamily="66" charset="0"/>
                <a:hlinkClick r:id="rId10"/>
              </a:rPr>
              <a:t>TB: Past, Present &amp; Future</a:t>
            </a:r>
            <a:r>
              <a:rPr lang="en-US" sz="1100" dirty="0" smtClean="0">
                <a:latin typeface="Comic Sans MS" pitchFamily="66" charset="0"/>
              </a:rPr>
              <a:t>, </a:t>
            </a:r>
            <a:r>
              <a:rPr lang="en-US" sz="1200" dirty="0" smtClean="0">
                <a:latin typeface="Comic Sans MS" pitchFamily="66" charset="0"/>
              </a:rPr>
              <a:t>Chang et al (2010) Official </a:t>
            </a:r>
            <a:r>
              <a:rPr lang="en-US" sz="1200" u="sng" dirty="0" smtClean="0">
                <a:latin typeface="Comic Sans MS" pitchFamily="66" charset="0"/>
              </a:rPr>
              <a:t>Journal of the Asian Pacific Society of </a:t>
            </a:r>
            <a:r>
              <a:rPr lang="en-US" sz="1200" u="sng" dirty="0" err="1" smtClean="0">
                <a:latin typeface="Comic Sans MS" pitchFamily="66" charset="0"/>
              </a:rPr>
              <a:t>Respirology</a:t>
            </a:r>
            <a:r>
              <a:rPr lang="en-US" sz="1200" dirty="0">
                <a:latin typeface="Comic Sans MS" pitchFamily="66" charset="0"/>
              </a:rPr>
              <a:t>, DOI: 10.1111/j.1440-1843.2010.01738.x</a:t>
            </a:r>
            <a:endParaRPr lang="en-US" sz="1200" dirty="0" smtClean="0">
              <a:latin typeface="Comic Sans MS" pitchFamily="66" charset="0"/>
            </a:endParaRPr>
          </a:p>
        </p:txBody>
      </p:sp>
      <p:pic>
        <p:nvPicPr>
          <p:cNvPr id="26627" name="Picture 8" descr="MC900229685[1]"/>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267450" y="1219200"/>
            <a:ext cx="2116138" cy="218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WordArt 9"/>
          <p:cNvSpPr>
            <a:spLocks noChangeArrowheads="1" noChangeShapeType="1" noTextEdit="1"/>
          </p:cNvSpPr>
          <p:nvPr/>
        </p:nvSpPr>
        <p:spPr bwMode="auto">
          <a:xfrm>
            <a:off x="5791201" y="3733800"/>
            <a:ext cx="3068638" cy="1023457"/>
          </a:xfrm>
          <a:prstGeom prst="rect">
            <a:avLst/>
          </a:prstGeom>
        </p:spPr>
        <p:txBody>
          <a:bodyPr wrap="none" fromWordArt="1">
            <a:prstTxWarp prst="textPlain">
              <a:avLst>
                <a:gd name="adj" fmla="val 52736"/>
              </a:avLst>
            </a:prstTxWarp>
          </a:bodyPr>
          <a:lstStyle/>
          <a:p>
            <a:pPr algn="ctr">
              <a:defRPr/>
            </a:pPr>
            <a:r>
              <a:rPr lang="en-US" b="1" i="1" kern="10" dirty="0">
                <a:ln w="9525">
                  <a:solidFill>
                    <a:srgbClr val="000000"/>
                  </a:solidFill>
                  <a:round/>
                  <a:headEnd/>
                  <a:tailEnd/>
                </a:ln>
                <a:solidFill>
                  <a:srgbClr val="FFFFFF"/>
                </a:solidFill>
                <a:latin typeface="Comic Sans MS"/>
                <a:cs typeface="+mn-cs"/>
              </a:rPr>
              <a:t>Smart</a:t>
            </a:r>
            <a:r>
              <a:rPr lang="en-US" i="1" kern="10" dirty="0">
                <a:ln w="9525">
                  <a:solidFill>
                    <a:srgbClr val="000000"/>
                  </a:solidFill>
                  <a:round/>
                  <a:headEnd/>
                  <a:tailEnd/>
                </a:ln>
                <a:solidFill>
                  <a:srgbClr val="FFFFFF"/>
                </a:solidFill>
                <a:latin typeface="Comic Sans MS"/>
                <a:cs typeface="+mn-cs"/>
              </a:rPr>
              <a:t> Links</a:t>
            </a:r>
          </a:p>
        </p:txBody>
      </p:sp>
      <p:sp>
        <p:nvSpPr>
          <p:cNvPr id="2" name="TextBox 1"/>
          <p:cNvSpPr txBox="1"/>
          <p:nvPr/>
        </p:nvSpPr>
        <p:spPr>
          <a:xfrm>
            <a:off x="76200" y="6613525"/>
            <a:ext cx="3581400" cy="254000"/>
          </a:xfrm>
          <a:prstGeom prst="rect">
            <a:avLst/>
          </a:prstGeom>
          <a:noFill/>
        </p:spPr>
        <p:txBody>
          <a:bodyPr>
            <a:spAutoFit/>
          </a:bodyPr>
          <a:lstStyle/>
          <a:p>
            <a:pPr>
              <a:defRPr/>
            </a:pPr>
            <a:r>
              <a:rPr lang="en-US" sz="1050" dirty="0">
                <a:cs typeface="+mn-cs"/>
              </a:rPr>
              <a:t> (You must be in PPT slideshow view to click on links.)</a:t>
            </a:r>
          </a:p>
        </p:txBody>
      </p:sp>
      <p:sp>
        <p:nvSpPr>
          <p:cNvPr id="26630" name="Text Box 7"/>
          <p:cNvSpPr txBox="1">
            <a:spLocks noChangeArrowheads="1"/>
          </p:cNvSpPr>
          <p:nvPr/>
        </p:nvSpPr>
        <p:spPr bwMode="auto">
          <a:xfrm>
            <a:off x="4654550" y="6623050"/>
            <a:ext cx="4495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r" eaLnBrk="1" hangingPunct="1">
              <a:spcBef>
                <a:spcPct val="50000"/>
              </a:spcBef>
            </a:pPr>
            <a:r>
              <a:rPr lang="en-US" sz="1000">
                <a:latin typeface="Comic Sans MS" pitchFamily="66" charset="0"/>
              </a:rPr>
              <a:t>From the </a:t>
            </a:r>
            <a:r>
              <a:rPr lang="en-US" sz="1000">
                <a:latin typeface="Comic Sans MS" pitchFamily="66" charset="0"/>
                <a:hlinkClick r:id="rId12"/>
              </a:rPr>
              <a:t>Virtual Microbiology Classroom</a:t>
            </a:r>
            <a:r>
              <a:rPr lang="en-US" sz="1000">
                <a:latin typeface="Comic Sans MS" pitchFamily="66" charset="0"/>
              </a:rPr>
              <a:t> on </a:t>
            </a:r>
            <a:r>
              <a:rPr lang="en-US" sz="1000">
                <a:latin typeface="Comic Sans MS" pitchFamily="66" charset="0"/>
                <a:hlinkClick r:id="rId4"/>
              </a:rPr>
              <a:t>ScienceProfOnline.com</a:t>
            </a:r>
            <a:endParaRPr lang="en-US" sz="1000">
              <a:latin typeface="Comic Sans MS" pitchFamily="66"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algn="l"/>
            <a:r>
              <a:rPr lang="en-US" sz="4000" b="1" smtClean="0">
                <a:latin typeface="Comic Sans MS" pitchFamily="66" charset="0"/>
              </a:rPr>
              <a:t>Bacterial Cell Wall</a:t>
            </a:r>
          </a:p>
        </p:txBody>
      </p:sp>
      <p:sp>
        <p:nvSpPr>
          <p:cNvPr id="15363" name="Content Placeholder 2"/>
          <p:cNvSpPr>
            <a:spLocks noGrp="1"/>
          </p:cNvSpPr>
          <p:nvPr>
            <p:ph idx="1"/>
          </p:nvPr>
        </p:nvSpPr>
        <p:spPr>
          <a:xfrm>
            <a:off x="228600" y="1527175"/>
            <a:ext cx="5486400" cy="5029200"/>
          </a:xfrm>
        </p:spPr>
        <p:txBody>
          <a:bodyPr/>
          <a:lstStyle/>
          <a:p>
            <a:pPr marL="0" lvl="1" indent="0">
              <a:buFontTx/>
              <a:buNone/>
              <a:defRPr/>
            </a:pPr>
            <a:r>
              <a:rPr lang="en-US" sz="1800" b="1" dirty="0" smtClean="0">
                <a:latin typeface="Comic Sans MS" pitchFamily="66" charset="0"/>
              </a:rPr>
              <a:t>Function:  </a:t>
            </a:r>
            <a:r>
              <a:rPr lang="en-US" sz="1800" dirty="0" smtClean="0">
                <a:latin typeface="Comic Sans MS" pitchFamily="66" charset="0"/>
              </a:rPr>
              <a:t>Shape and protection</a:t>
            </a:r>
          </a:p>
          <a:p>
            <a:pPr marL="0" lvl="1" indent="0">
              <a:buFontTx/>
              <a:buNone/>
              <a:defRPr/>
            </a:pPr>
            <a:endParaRPr lang="en-US" sz="1800" dirty="0" smtClean="0">
              <a:latin typeface="Comic Sans MS" pitchFamily="66" charset="0"/>
            </a:endParaRPr>
          </a:p>
          <a:p>
            <a:pPr marL="0" lvl="1" indent="0">
              <a:buFontTx/>
              <a:buNone/>
              <a:defRPr/>
            </a:pPr>
            <a:r>
              <a:rPr lang="en-US" sz="1800" b="1" dirty="0" smtClean="0">
                <a:latin typeface="Comic Sans MS" pitchFamily="66" charset="0"/>
              </a:rPr>
              <a:t>Structure:  </a:t>
            </a:r>
            <a:r>
              <a:rPr lang="en-US" sz="1800" dirty="0" smtClean="0">
                <a:latin typeface="Comic Sans MS" pitchFamily="66" charset="0"/>
              </a:rPr>
              <a:t>Distinguishes groups of bacteria</a:t>
            </a:r>
          </a:p>
          <a:p>
            <a:pPr marL="457200" lvl="1" indent="0">
              <a:buFontTx/>
              <a:buNone/>
              <a:defRPr/>
            </a:pPr>
            <a:endParaRPr lang="en-US" sz="1050" b="1" dirty="0" smtClean="0">
              <a:latin typeface="Comic Sans MS" pitchFamily="66" charset="0"/>
            </a:endParaRPr>
          </a:p>
          <a:p>
            <a:pPr lvl="2">
              <a:buFont typeface="Wingdings" pitchFamily="2" charset="2"/>
              <a:buChar char="Ø"/>
              <a:defRPr/>
            </a:pPr>
            <a:r>
              <a:rPr lang="en-US" b="1" dirty="0" smtClean="0">
                <a:solidFill>
                  <a:schemeClr val="tx1">
                    <a:lumMod val="65000"/>
                    <a:lumOff val="35000"/>
                  </a:schemeClr>
                </a:solidFill>
                <a:latin typeface="Comic Sans MS" pitchFamily="66" charset="0"/>
              </a:rPr>
              <a:t> </a:t>
            </a:r>
            <a:r>
              <a:rPr lang="en-US" b="1" dirty="0" smtClean="0">
                <a:latin typeface="Comic Sans MS" pitchFamily="66" charset="0"/>
              </a:rPr>
              <a:t>Cells that Gram stain</a:t>
            </a:r>
          </a:p>
          <a:p>
            <a:pPr marL="1371600" lvl="3" indent="0">
              <a:buFontTx/>
              <a:buNone/>
              <a:defRPr/>
            </a:pPr>
            <a:r>
              <a:rPr lang="en-US" sz="1600" b="1" dirty="0" smtClean="0">
                <a:latin typeface="Comic Sans MS" pitchFamily="66" charset="0"/>
              </a:rPr>
              <a:t>- </a:t>
            </a:r>
            <a:r>
              <a:rPr lang="en-US" sz="1600" b="1" dirty="0" smtClean="0">
                <a:latin typeface="Comic Sans MS" pitchFamily="66" charset="0"/>
                <a:hlinkClick r:id="rId3"/>
              </a:rPr>
              <a:t>Gram positive and Gram negative</a:t>
            </a:r>
            <a:endParaRPr lang="en-US" sz="1600" b="1" dirty="0" smtClean="0">
              <a:latin typeface="Comic Sans MS" pitchFamily="66" charset="0"/>
            </a:endParaRPr>
          </a:p>
          <a:p>
            <a:pPr marL="1371600" lvl="3" indent="0">
              <a:buFontTx/>
              <a:buNone/>
              <a:defRPr/>
            </a:pPr>
            <a:endParaRPr lang="en-US" sz="1600" dirty="0" smtClean="0">
              <a:latin typeface="Comic Sans MS" pitchFamily="66" charset="0"/>
            </a:endParaRPr>
          </a:p>
          <a:p>
            <a:pPr lvl="2">
              <a:defRPr/>
            </a:pPr>
            <a:r>
              <a:rPr lang="en-US" sz="1800" dirty="0" smtClean="0">
                <a:solidFill>
                  <a:schemeClr val="bg2"/>
                </a:solidFill>
                <a:latin typeface="Comic Sans MS" pitchFamily="66" charset="0"/>
              </a:rPr>
              <a:t>Cells that resist Gram staining</a:t>
            </a:r>
          </a:p>
          <a:p>
            <a:pPr marL="1371600" lvl="3" indent="0">
              <a:buFontTx/>
              <a:buNone/>
              <a:defRPr/>
            </a:pPr>
            <a:r>
              <a:rPr lang="en-US" sz="1600" dirty="0" smtClean="0">
                <a:solidFill>
                  <a:schemeClr val="bg2"/>
                </a:solidFill>
                <a:latin typeface="Comic Sans MS" pitchFamily="66" charset="0"/>
              </a:rPr>
              <a:t>-  Genus </a:t>
            </a:r>
            <a:r>
              <a:rPr lang="en-US" sz="1600" i="1" dirty="0" smtClean="0">
                <a:solidFill>
                  <a:schemeClr val="bg2"/>
                </a:solidFill>
                <a:latin typeface="Comic Sans MS" pitchFamily="66" charset="0"/>
              </a:rPr>
              <a:t>Mycobacterium </a:t>
            </a:r>
            <a:r>
              <a:rPr lang="en-US" sz="1600" dirty="0" smtClean="0">
                <a:solidFill>
                  <a:schemeClr val="bg2"/>
                </a:solidFill>
                <a:latin typeface="Comic Sans MS" pitchFamily="66" charset="0"/>
              </a:rPr>
              <a:t>and </a:t>
            </a:r>
            <a:r>
              <a:rPr lang="en-US" sz="1600" i="1" dirty="0" err="1" smtClean="0">
                <a:solidFill>
                  <a:schemeClr val="bg2"/>
                </a:solidFill>
                <a:latin typeface="Comic Sans MS" pitchFamily="66" charset="0"/>
              </a:rPr>
              <a:t>Norcardia</a:t>
            </a:r>
            <a:endParaRPr lang="en-US" sz="1600" dirty="0" smtClean="0">
              <a:solidFill>
                <a:schemeClr val="bg2"/>
              </a:solidFill>
              <a:latin typeface="Comic Sans MS" pitchFamily="66" charset="0"/>
            </a:endParaRPr>
          </a:p>
          <a:p>
            <a:pPr lvl="3">
              <a:buFontTx/>
              <a:buChar char="-"/>
              <a:defRPr/>
            </a:pPr>
            <a:r>
              <a:rPr lang="en-US" sz="1600" dirty="0" smtClean="0">
                <a:solidFill>
                  <a:schemeClr val="bg2"/>
                </a:solidFill>
                <a:latin typeface="Comic Sans MS" pitchFamily="66" charset="0"/>
              </a:rPr>
              <a:t>Stained using Acid-fast staining      </a:t>
            </a:r>
          </a:p>
          <a:p>
            <a:pPr marL="1371600" lvl="3" indent="0">
              <a:buFontTx/>
              <a:buNone/>
              <a:defRPr/>
            </a:pPr>
            <a:r>
              <a:rPr lang="en-US" sz="1600" dirty="0">
                <a:solidFill>
                  <a:schemeClr val="bg2"/>
                </a:solidFill>
                <a:latin typeface="Comic Sans MS" pitchFamily="66" charset="0"/>
              </a:rPr>
              <a:t> </a:t>
            </a:r>
            <a:r>
              <a:rPr lang="en-US" sz="1600" dirty="0" smtClean="0">
                <a:solidFill>
                  <a:schemeClr val="bg2"/>
                </a:solidFill>
                <a:latin typeface="Comic Sans MS" pitchFamily="66" charset="0"/>
              </a:rPr>
              <a:t>   techniques</a:t>
            </a:r>
          </a:p>
          <a:p>
            <a:pPr lvl="3">
              <a:buFontTx/>
              <a:buChar char="-"/>
              <a:defRPr/>
            </a:pPr>
            <a:endParaRPr lang="en-US" sz="1600" dirty="0" smtClean="0">
              <a:solidFill>
                <a:schemeClr val="bg2"/>
              </a:solidFill>
              <a:latin typeface="Comic Sans MS" pitchFamily="66" charset="0"/>
            </a:endParaRPr>
          </a:p>
          <a:p>
            <a:pPr lvl="2">
              <a:defRPr/>
            </a:pPr>
            <a:r>
              <a:rPr lang="en-US" sz="1800" dirty="0" smtClean="0">
                <a:solidFill>
                  <a:schemeClr val="bg2"/>
                </a:solidFill>
                <a:latin typeface="Comic Sans MS" pitchFamily="66" charset="0"/>
              </a:rPr>
              <a:t>Cells that lack cell walls</a:t>
            </a:r>
          </a:p>
          <a:p>
            <a:pPr lvl="3">
              <a:defRPr/>
            </a:pPr>
            <a:r>
              <a:rPr lang="en-US" sz="1400" dirty="0" smtClean="0">
                <a:solidFill>
                  <a:schemeClr val="bg2"/>
                </a:solidFill>
                <a:latin typeface="Comic Sans MS" pitchFamily="66" charset="0"/>
              </a:rPr>
              <a:t>Will retain counterstain (second color applied during differential staining).</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905564">
            <a:off x="6082145" y="609600"/>
            <a:ext cx="2680856" cy="20481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101" name="Text Box 16"/>
          <p:cNvSpPr txBox="1">
            <a:spLocks noChangeArrowheads="1"/>
          </p:cNvSpPr>
          <p:nvPr/>
        </p:nvSpPr>
        <p:spPr bwMode="auto">
          <a:xfrm>
            <a:off x="5181600" y="6457950"/>
            <a:ext cx="39624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r" eaLnBrk="1" hangingPunct="1">
              <a:spcBef>
                <a:spcPct val="50000"/>
              </a:spcBef>
            </a:pPr>
            <a:r>
              <a:rPr lang="en-US" sz="1000">
                <a:latin typeface="Comic Sans MS" pitchFamily="66" charset="0"/>
              </a:rPr>
              <a:t>Images: Gram positive bacteria , Gram-negative bacteria &amp; Acid fast bacteria, all under oil immersion @1000XTM, T. Port</a:t>
            </a:r>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713972">
            <a:off x="6082145" y="2362200"/>
            <a:ext cx="2680856" cy="201064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105459">
            <a:off x="5889801" y="3886200"/>
            <a:ext cx="2680856" cy="197932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104" name="Text Box 5"/>
          <p:cNvSpPr txBox="1">
            <a:spLocks noChangeArrowheads="1"/>
          </p:cNvSpPr>
          <p:nvPr/>
        </p:nvSpPr>
        <p:spPr bwMode="auto">
          <a:xfrm>
            <a:off x="0" y="6621463"/>
            <a:ext cx="533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spcBef>
                <a:spcPct val="50000"/>
              </a:spcBef>
            </a:pPr>
            <a:r>
              <a:rPr lang="en-US" sz="1000">
                <a:latin typeface="Comic Sans MS" pitchFamily="66" charset="0"/>
              </a:rPr>
              <a:t>From the  </a:t>
            </a:r>
            <a:r>
              <a:rPr lang="en-US" sz="1000">
                <a:latin typeface="Comic Sans MS" pitchFamily="66" charset="0"/>
                <a:hlinkClick r:id="rId7"/>
              </a:rPr>
              <a:t>Virtual Microbiology Classroom</a:t>
            </a:r>
            <a:r>
              <a:rPr lang="en-US" sz="1000">
                <a:latin typeface="Comic Sans MS" pitchFamily="66" charset="0"/>
              </a:rPr>
              <a:t> on </a:t>
            </a:r>
            <a:r>
              <a:rPr lang="en-US" sz="1000">
                <a:latin typeface="Comic Sans MS" pitchFamily="66" charset="0"/>
                <a:hlinkClick r:id="rId8"/>
              </a:rPr>
              <a:t>ScienceProfOnline.com</a:t>
            </a:r>
            <a:endParaRPr lang="en-US" sz="1000">
              <a:latin typeface="Comic Sans MS" pitchFamily="66" charset="0"/>
            </a:endParaRPr>
          </a:p>
        </p:txBody>
      </p:sp>
    </p:spTree>
    <p:custDataLst>
      <p:tags r:id="rId1"/>
    </p:custData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ctrTitle"/>
          </p:nvPr>
        </p:nvSpPr>
        <p:spPr>
          <a:xfrm>
            <a:off x="304800" y="381000"/>
            <a:ext cx="8534400" cy="4038600"/>
          </a:xfrm>
        </p:spPr>
        <p:txBody>
          <a:bodyPr/>
          <a:lstStyle/>
          <a:p>
            <a:pPr algn="r" eaLnBrk="1" hangingPunct="1"/>
            <a:r>
              <a:rPr lang="en-US" sz="2400" b="1" i="1" smtClean="0">
                <a:solidFill>
                  <a:srgbClr val="FF0000"/>
                </a:solidFill>
              </a:rPr>
              <a:t>         </a:t>
            </a:r>
            <a:r>
              <a:rPr lang="en-US" sz="2800" b="1" smtClean="0">
                <a:solidFill>
                  <a:srgbClr val="009900"/>
                </a:solidFill>
                <a:latin typeface="Comic Sans MS" pitchFamily="66" charset="0"/>
              </a:rPr>
              <a:t>Are microbes intimidating you?</a:t>
            </a:r>
            <a:r>
              <a:rPr lang="en-US" sz="2800" i="1" smtClean="0">
                <a:solidFill>
                  <a:srgbClr val="009900"/>
                </a:solidFill>
                <a:latin typeface="Comic Sans MS" pitchFamily="66" charset="0"/>
              </a:rPr>
              <a:t/>
            </a:r>
            <a:br>
              <a:rPr lang="en-US" sz="2800" i="1" smtClean="0">
                <a:solidFill>
                  <a:srgbClr val="009900"/>
                </a:solidFill>
                <a:latin typeface="Comic Sans MS" pitchFamily="66" charset="0"/>
              </a:rPr>
            </a:br>
            <a:r>
              <a:rPr lang="en-US" sz="2400" i="1" smtClean="0">
                <a:solidFill>
                  <a:srgbClr val="FF0000"/>
                </a:solidFill>
              </a:rPr>
              <a:t/>
            </a:r>
            <a:br>
              <a:rPr lang="en-US" sz="2400" i="1" smtClean="0">
                <a:solidFill>
                  <a:srgbClr val="FF0000"/>
                </a:solidFill>
              </a:rPr>
            </a:br>
            <a:r>
              <a:rPr lang="en-US" sz="2000" i="1" smtClean="0">
                <a:solidFill>
                  <a:srgbClr val="B2B2B2"/>
                </a:solidFill>
                <a:latin typeface="Comic Sans MS" pitchFamily="66" charset="0"/>
              </a:rPr>
              <a:t>Do yourself a favor. Use the…</a:t>
            </a:r>
            <a:r>
              <a:rPr lang="en-US" sz="2800" i="1" smtClean="0">
                <a:latin typeface="Comic Sans MS" pitchFamily="66" charset="0"/>
              </a:rPr>
              <a:t> </a:t>
            </a:r>
            <a:r>
              <a:rPr lang="en-US" sz="2000" i="1" smtClean="0">
                <a:latin typeface="Comic Sans MS" pitchFamily="66" charset="0"/>
              </a:rPr>
              <a:t/>
            </a:r>
            <a:br>
              <a:rPr lang="en-US" sz="2000" i="1" smtClean="0">
                <a:latin typeface="Comic Sans MS" pitchFamily="66" charset="0"/>
              </a:rPr>
            </a:br>
            <a:r>
              <a:rPr lang="en-US" sz="3200" smtClean="0">
                <a:solidFill>
                  <a:srgbClr val="996600"/>
                </a:solidFill>
                <a:latin typeface="Comic Sans MS" pitchFamily="66" charset="0"/>
              </a:rPr>
              <a:t/>
            </a:r>
            <a:br>
              <a:rPr lang="en-US" sz="3200" smtClean="0">
                <a:solidFill>
                  <a:srgbClr val="996600"/>
                </a:solidFill>
                <a:latin typeface="Comic Sans MS" pitchFamily="66" charset="0"/>
              </a:rPr>
            </a:br>
            <a:r>
              <a:rPr lang="en-US" sz="3200" smtClean="0">
                <a:solidFill>
                  <a:srgbClr val="996600"/>
                </a:solidFill>
                <a:latin typeface="Comic Sans MS" pitchFamily="66" charset="0"/>
              </a:rPr>
              <a:t>              </a:t>
            </a:r>
            <a:r>
              <a:rPr lang="en-US" sz="4000" b="1" smtClean="0">
                <a:solidFill>
                  <a:schemeClr val="accent2"/>
                </a:solidFill>
                <a:latin typeface="Comic Sans MS" pitchFamily="66" charset="0"/>
              </a:rPr>
              <a:t>Virtual Microbiology                        Classroom </a:t>
            </a:r>
            <a:r>
              <a:rPr lang="en-US" sz="2000" i="1" smtClean="0">
                <a:solidFill>
                  <a:schemeClr val="accent2"/>
                </a:solidFill>
                <a:latin typeface="Comic Sans MS" pitchFamily="66" charset="0"/>
              </a:rPr>
              <a:t>(</a:t>
            </a:r>
            <a:r>
              <a:rPr lang="en-US" sz="2000" i="1" smtClean="0">
                <a:solidFill>
                  <a:schemeClr val="accent2"/>
                </a:solidFill>
                <a:latin typeface="Comic Sans MS" pitchFamily="66" charset="0"/>
                <a:hlinkClick r:id="rId3"/>
              </a:rPr>
              <a:t>VMC</a:t>
            </a:r>
            <a:r>
              <a:rPr lang="en-US" sz="2000" i="1" smtClean="0">
                <a:solidFill>
                  <a:schemeClr val="accent2"/>
                </a:solidFill>
                <a:latin typeface="Comic Sans MS" pitchFamily="66" charset="0"/>
              </a:rPr>
              <a:t>)</a:t>
            </a:r>
            <a:r>
              <a:rPr lang="en-US" sz="4000" b="1" smtClean="0">
                <a:solidFill>
                  <a:schemeClr val="accent2"/>
                </a:solidFill>
                <a:latin typeface="Comic Sans MS" pitchFamily="66" charset="0"/>
              </a:rPr>
              <a:t> !</a:t>
            </a:r>
            <a:r>
              <a:rPr lang="en-US" sz="4000" b="1" smtClean="0">
                <a:solidFill>
                  <a:schemeClr val="accent2"/>
                </a:solidFill>
              </a:rPr>
              <a:t/>
            </a:r>
            <a:br>
              <a:rPr lang="en-US" sz="4000" b="1" smtClean="0">
                <a:solidFill>
                  <a:schemeClr val="accent2"/>
                </a:solidFill>
              </a:rPr>
            </a:br>
            <a:r>
              <a:rPr lang="en-US" sz="2400" b="1" smtClean="0"/>
              <a:t/>
            </a:r>
            <a:br>
              <a:rPr lang="en-US" sz="2400" b="1" smtClean="0"/>
            </a:br>
            <a:r>
              <a:rPr lang="en-US" sz="2400" smtClean="0">
                <a:latin typeface="Comic Sans MS" pitchFamily="66" charset="0"/>
              </a:rPr>
              <a:t>The VMC is full of resources to help you succeed, including:</a:t>
            </a:r>
          </a:p>
        </p:txBody>
      </p:sp>
      <p:sp>
        <p:nvSpPr>
          <p:cNvPr id="27651" name="Rectangle 3"/>
          <p:cNvSpPr>
            <a:spLocks noGrp="1" noChangeArrowheads="1"/>
          </p:cNvSpPr>
          <p:nvPr>
            <p:ph type="subTitle" idx="1"/>
          </p:nvPr>
        </p:nvSpPr>
        <p:spPr>
          <a:xfrm>
            <a:off x="2743200" y="4343400"/>
            <a:ext cx="6172200" cy="1600200"/>
          </a:xfrm>
        </p:spPr>
        <p:txBody>
          <a:bodyPr/>
          <a:lstStyle/>
          <a:p>
            <a:pPr marL="609600" indent="-609600" algn="l" eaLnBrk="1" hangingPunct="1">
              <a:buFontTx/>
              <a:buChar char="•"/>
            </a:pPr>
            <a:r>
              <a:rPr lang="en-US" sz="1800" smtClean="0">
                <a:latin typeface="Comic Sans MS" pitchFamily="66" charset="0"/>
              </a:rPr>
              <a:t>practice test questions</a:t>
            </a:r>
          </a:p>
          <a:p>
            <a:pPr marL="609600" indent="-609600" algn="l" eaLnBrk="1" hangingPunct="1">
              <a:buFontTx/>
              <a:buChar char="•"/>
            </a:pPr>
            <a:r>
              <a:rPr lang="en-US" sz="1800" smtClean="0">
                <a:latin typeface="Comic Sans MS" pitchFamily="66" charset="0"/>
              </a:rPr>
              <a:t>review questions</a:t>
            </a:r>
          </a:p>
          <a:p>
            <a:pPr marL="609600" indent="-609600" algn="l" eaLnBrk="1" hangingPunct="1">
              <a:buFontTx/>
              <a:buChar char="•"/>
            </a:pPr>
            <a:r>
              <a:rPr lang="en-US" sz="1800" smtClean="0">
                <a:latin typeface="Comic Sans MS" pitchFamily="66" charset="0"/>
              </a:rPr>
              <a:t>study guides and learning objectives</a:t>
            </a:r>
          </a:p>
        </p:txBody>
      </p:sp>
      <p:sp>
        <p:nvSpPr>
          <p:cNvPr id="27652" name="Text Box 4"/>
          <p:cNvSpPr txBox="1">
            <a:spLocks noChangeArrowheads="1"/>
          </p:cNvSpPr>
          <p:nvPr/>
        </p:nvSpPr>
        <p:spPr bwMode="auto">
          <a:xfrm>
            <a:off x="304800" y="5638800"/>
            <a:ext cx="88392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eaLnBrk="1" hangingPunct="1">
              <a:spcBef>
                <a:spcPct val="50000"/>
              </a:spcBef>
            </a:pPr>
            <a:r>
              <a:rPr lang="en-US" sz="1600">
                <a:solidFill>
                  <a:srgbClr val="000000"/>
                </a:solidFill>
                <a:latin typeface="Comic Sans MS" pitchFamily="66" charset="0"/>
              </a:rPr>
              <a:t>You can access the VMC by going to the Science Prof Online website </a:t>
            </a:r>
            <a:r>
              <a:rPr lang="en-US" sz="1600" b="1">
                <a:solidFill>
                  <a:srgbClr val="000000"/>
                </a:solidFill>
                <a:latin typeface="Comic Sans MS" pitchFamily="66" charset="0"/>
                <a:hlinkClick r:id="rId4"/>
              </a:rPr>
              <a:t>www.ScienceProfOnline.com</a:t>
            </a:r>
            <a:endParaRPr lang="en-US" sz="1600" b="1">
              <a:solidFill>
                <a:srgbClr val="000000"/>
              </a:solidFill>
              <a:latin typeface="Comic Sans MS" pitchFamily="66" charset="0"/>
            </a:endParaRPr>
          </a:p>
        </p:txBody>
      </p:sp>
      <p:sp>
        <p:nvSpPr>
          <p:cNvPr id="27653" name="Rectangle 7"/>
          <p:cNvSpPr>
            <a:spLocks noChangeArrowheads="1"/>
          </p:cNvSpPr>
          <p:nvPr/>
        </p:nvSpPr>
        <p:spPr bwMode="auto">
          <a:xfrm>
            <a:off x="0" y="6613525"/>
            <a:ext cx="4116388"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lang="en-US" sz="1000">
                <a:latin typeface="Comic Sans MS" pitchFamily="66" charset="0"/>
              </a:rPr>
              <a:t>Images: </a:t>
            </a:r>
            <a:r>
              <a:rPr lang="en-US" sz="1000">
                <a:latin typeface="Comic Sans MS" pitchFamily="66" charset="0"/>
                <a:hlinkClick r:id="rId5"/>
              </a:rPr>
              <a:t>Salmonella,</a:t>
            </a:r>
            <a:r>
              <a:rPr lang="en-US" sz="1000">
                <a:latin typeface="Comic Sans MS" pitchFamily="66" charset="0"/>
              </a:rPr>
              <a:t> Giant Microbes; </a:t>
            </a:r>
            <a:r>
              <a:rPr lang="en-US" sz="1000">
                <a:latin typeface="Comic Sans MS" pitchFamily="66" charset="0"/>
                <a:hlinkClick r:id="rId6"/>
              </a:rPr>
              <a:t>Prokaryotic cell</a:t>
            </a:r>
            <a:r>
              <a:rPr lang="en-US" sz="1000">
                <a:latin typeface="Comic Sans MS" pitchFamily="66" charset="0"/>
              </a:rPr>
              <a:t>, Mariana Ruiz</a:t>
            </a:r>
          </a:p>
        </p:txBody>
      </p:sp>
      <p:pic>
        <p:nvPicPr>
          <p:cNvPr id="27654" name="Picture 8" descr="Prokaryote_cell_unlabeled_Ruiz"/>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8200" y="4267200"/>
            <a:ext cx="1371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5" name="Picture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67238" y="3424238"/>
            <a:ext cx="9525" cy="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6"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8813" y="381000"/>
            <a:ext cx="238125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2" descr="Shingle"/>
          <p:cNvSpPr>
            <a:spLocks noChangeArrowheads="1"/>
          </p:cNvSpPr>
          <p:nvPr/>
        </p:nvSpPr>
        <p:spPr bwMode="auto">
          <a:xfrm>
            <a:off x="2312988" y="2889250"/>
            <a:ext cx="5867400" cy="3657600"/>
          </a:xfrm>
          <a:prstGeom prst="roundRect">
            <a:avLst>
              <a:gd name="adj" fmla="val 50000"/>
            </a:avLst>
          </a:prstGeom>
          <a:pattFill prst="shingle">
            <a:fgClr>
              <a:schemeClr val="accent2"/>
            </a:fgClr>
            <a:bgClr>
              <a:srgbClr val="FFFFFF"/>
            </a:bgClr>
          </a:pattFill>
          <a:ln>
            <a:noFill/>
          </a:ln>
          <a:effectLst/>
          <a:extLst>
            <a:ext uri="{91240B29-F687-4F45-9708-019B960494DF}">
              <a14:hiddenLine xmlns:a14="http://schemas.microsoft.com/office/drawing/2010/main" w="57150">
                <a:solidFill>
                  <a:srgbClr val="CC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sz="2400">
              <a:latin typeface="Times" charset="0"/>
            </a:endParaRPr>
          </a:p>
        </p:txBody>
      </p:sp>
      <p:sp>
        <p:nvSpPr>
          <p:cNvPr id="5123" name="AutoShape 3" descr="Small confetti"/>
          <p:cNvSpPr>
            <a:spLocks noChangeArrowheads="1"/>
          </p:cNvSpPr>
          <p:nvPr/>
        </p:nvSpPr>
        <p:spPr bwMode="auto">
          <a:xfrm>
            <a:off x="2617788" y="3270250"/>
            <a:ext cx="5181600" cy="2971800"/>
          </a:xfrm>
          <a:prstGeom prst="roundRect">
            <a:avLst>
              <a:gd name="adj" fmla="val 50000"/>
            </a:avLst>
          </a:prstGeom>
          <a:pattFill prst="smConfetti">
            <a:fgClr>
              <a:srgbClr val="CC0000"/>
            </a:fgClr>
            <a:bgClr>
              <a:schemeClr val="bg1"/>
            </a:bgClr>
          </a:pattFill>
          <a:ln w="57150">
            <a:solidFill>
              <a:srgbClr val="CC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4" name="Oval 4"/>
          <p:cNvSpPr>
            <a:spLocks noChangeArrowheads="1"/>
          </p:cNvSpPr>
          <p:nvPr/>
        </p:nvSpPr>
        <p:spPr bwMode="auto">
          <a:xfrm>
            <a:off x="4267200" y="3124200"/>
            <a:ext cx="152400" cy="304800"/>
          </a:xfrm>
          <a:prstGeom prst="ellipse">
            <a:avLst/>
          </a:prstGeom>
          <a:solidFill>
            <a:srgbClr val="FF99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5" name="Oval 5"/>
          <p:cNvSpPr>
            <a:spLocks noChangeArrowheads="1"/>
          </p:cNvSpPr>
          <p:nvPr/>
        </p:nvSpPr>
        <p:spPr bwMode="auto">
          <a:xfrm>
            <a:off x="5562600" y="6096000"/>
            <a:ext cx="152400" cy="304800"/>
          </a:xfrm>
          <a:prstGeom prst="ellipse">
            <a:avLst/>
          </a:prstGeom>
          <a:solidFill>
            <a:srgbClr val="FF99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6" name="Oval 6"/>
          <p:cNvSpPr>
            <a:spLocks noChangeArrowheads="1"/>
          </p:cNvSpPr>
          <p:nvPr/>
        </p:nvSpPr>
        <p:spPr bwMode="auto">
          <a:xfrm>
            <a:off x="3352800" y="6096000"/>
            <a:ext cx="152400" cy="304800"/>
          </a:xfrm>
          <a:prstGeom prst="ellipse">
            <a:avLst/>
          </a:prstGeom>
          <a:solidFill>
            <a:srgbClr val="FF99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7" name="Oval 7"/>
          <p:cNvSpPr>
            <a:spLocks noChangeArrowheads="1"/>
          </p:cNvSpPr>
          <p:nvPr/>
        </p:nvSpPr>
        <p:spPr bwMode="auto">
          <a:xfrm>
            <a:off x="3429000" y="6019800"/>
            <a:ext cx="304800" cy="22860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8" name="Oval 8"/>
          <p:cNvSpPr>
            <a:spLocks noChangeArrowheads="1"/>
          </p:cNvSpPr>
          <p:nvPr/>
        </p:nvSpPr>
        <p:spPr bwMode="auto">
          <a:xfrm>
            <a:off x="5334000" y="6019800"/>
            <a:ext cx="304800" cy="22860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9" name="Oval 9"/>
          <p:cNvSpPr>
            <a:spLocks noChangeArrowheads="1"/>
          </p:cNvSpPr>
          <p:nvPr/>
        </p:nvSpPr>
        <p:spPr bwMode="auto">
          <a:xfrm>
            <a:off x="4343400" y="3276600"/>
            <a:ext cx="304800" cy="22860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0" name="Freeform 10"/>
          <p:cNvSpPr>
            <a:spLocks/>
          </p:cNvSpPr>
          <p:nvPr/>
        </p:nvSpPr>
        <p:spPr bwMode="auto">
          <a:xfrm>
            <a:off x="2693988" y="3429000"/>
            <a:ext cx="457200" cy="381000"/>
          </a:xfrm>
          <a:custGeom>
            <a:avLst/>
            <a:gdLst>
              <a:gd name="T0" fmla="*/ 2147483647 w 600"/>
              <a:gd name="T1" fmla="*/ 0 h 624"/>
              <a:gd name="T2" fmla="*/ 2147483647 w 600"/>
              <a:gd name="T3" fmla="*/ 2147483647 h 624"/>
              <a:gd name="T4" fmla="*/ 2147483647 w 600"/>
              <a:gd name="T5" fmla="*/ 2147483647 h 624"/>
              <a:gd name="T6" fmla="*/ 2147483647 w 600"/>
              <a:gd name="T7" fmla="*/ 2147483647 h 624"/>
              <a:gd name="T8" fmla="*/ 2147483647 w 600"/>
              <a:gd name="T9" fmla="*/ 2147483647 h 6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0" h="624">
                <a:moveTo>
                  <a:pt x="192" y="0"/>
                </a:moveTo>
                <a:cubicBezTo>
                  <a:pt x="396" y="140"/>
                  <a:pt x="600" y="280"/>
                  <a:pt x="576" y="336"/>
                </a:cubicBezTo>
                <a:cubicBezTo>
                  <a:pt x="552" y="392"/>
                  <a:pt x="96" y="296"/>
                  <a:pt x="48" y="336"/>
                </a:cubicBezTo>
                <a:cubicBezTo>
                  <a:pt x="0" y="376"/>
                  <a:pt x="223" y="527"/>
                  <a:pt x="288" y="576"/>
                </a:cubicBezTo>
                <a:cubicBezTo>
                  <a:pt x="352" y="624"/>
                  <a:pt x="392" y="624"/>
                  <a:pt x="432" y="624"/>
                </a:cubicBezTo>
              </a:path>
            </a:pathLst>
          </a:custGeom>
          <a:noFill/>
          <a:ln w="571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1" name="Freeform 11"/>
          <p:cNvSpPr>
            <a:spLocks/>
          </p:cNvSpPr>
          <p:nvPr/>
        </p:nvSpPr>
        <p:spPr bwMode="auto">
          <a:xfrm>
            <a:off x="6884988" y="5638800"/>
            <a:ext cx="457200" cy="381000"/>
          </a:xfrm>
          <a:custGeom>
            <a:avLst/>
            <a:gdLst>
              <a:gd name="T0" fmla="*/ 2147483647 w 600"/>
              <a:gd name="T1" fmla="*/ 0 h 624"/>
              <a:gd name="T2" fmla="*/ 2147483647 w 600"/>
              <a:gd name="T3" fmla="*/ 2147483647 h 624"/>
              <a:gd name="T4" fmla="*/ 2147483647 w 600"/>
              <a:gd name="T5" fmla="*/ 2147483647 h 624"/>
              <a:gd name="T6" fmla="*/ 2147483647 w 600"/>
              <a:gd name="T7" fmla="*/ 2147483647 h 624"/>
              <a:gd name="T8" fmla="*/ 2147483647 w 600"/>
              <a:gd name="T9" fmla="*/ 2147483647 h 6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0" h="624">
                <a:moveTo>
                  <a:pt x="192" y="0"/>
                </a:moveTo>
                <a:cubicBezTo>
                  <a:pt x="396" y="140"/>
                  <a:pt x="600" y="280"/>
                  <a:pt x="576" y="336"/>
                </a:cubicBezTo>
                <a:cubicBezTo>
                  <a:pt x="552" y="392"/>
                  <a:pt x="96" y="296"/>
                  <a:pt x="48" y="336"/>
                </a:cubicBezTo>
                <a:cubicBezTo>
                  <a:pt x="0" y="376"/>
                  <a:pt x="223" y="527"/>
                  <a:pt x="288" y="576"/>
                </a:cubicBezTo>
                <a:cubicBezTo>
                  <a:pt x="352" y="624"/>
                  <a:pt x="392" y="624"/>
                  <a:pt x="432" y="624"/>
                </a:cubicBezTo>
              </a:path>
            </a:pathLst>
          </a:custGeom>
          <a:noFill/>
          <a:ln w="571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2" name="Freeform 12"/>
          <p:cNvSpPr>
            <a:spLocks/>
          </p:cNvSpPr>
          <p:nvPr/>
        </p:nvSpPr>
        <p:spPr bwMode="auto">
          <a:xfrm>
            <a:off x="3303588" y="4014788"/>
            <a:ext cx="1365250" cy="1346200"/>
          </a:xfrm>
          <a:custGeom>
            <a:avLst/>
            <a:gdLst>
              <a:gd name="T0" fmla="*/ 2147483647 w 860"/>
              <a:gd name="T1" fmla="*/ 2147483647 h 848"/>
              <a:gd name="T2" fmla="*/ 2147483647 w 860"/>
              <a:gd name="T3" fmla="*/ 2147483647 h 848"/>
              <a:gd name="T4" fmla="*/ 2147483647 w 860"/>
              <a:gd name="T5" fmla="*/ 2147483647 h 848"/>
              <a:gd name="T6" fmla="*/ 2147483647 w 860"/>
              <a:gd name="T7" fmla="*/ 2147483647 h 848"/>
              <a:gd name="T8" fmla="*/ 2147483647 w 860"/>
              <a:gd name="T9" fmla="*/ 2147483647 h 848"/>
              <a:gd name="T10" fmla="*/ 2147483647 w 860"/>
              <a:gd name="T11" fmla="*/ 2147483647 h 848"/>
              <a:gd name="T12" fmla="*/ 2147483647 w 860"/>
              <a:gd name="T13" fmla="*/ 2147483647 h 848"/>
              <a:gd name="T14" fmla="*/ 2147483647 w 860"/>
              <a:gd name="T15" fmla="*/ 2147483647 h 848"/>
              <a:gd name="T16" fmla="*/ 2147483647 w 860"/>
              <a:gd name="T17" fmla="*/ 2147483647 h 848"/>
              <a:gd name="T18" fmla="*/ 2147483647 w 860"/>
              <a:gd name="T19" fmla="*/ 2147483647 h 848"/>
              <a:gd name="T20" fmla="*/ 2147483647 w 860"/>
              <a:gd name="T21" fmla="*/ 2147483647 h 848"/>
              <a:gd name="T22" fmla="*/ 2147483647 w 860"/>
              <a:gd name="T23" fmla="*/ 2147483647 h 848"/>
              <a:gd name="T24" fmla="*/ 2147483647 w 860"/>
              <a:gd name="T25" fmla="*/ 2147483647 h 848"/>
              <a:gd name="T26" fmla="*/ 2147483647 w 860"/>
              <a:gd name="T27" fmla="*/ 2147483647 h 848"/>
              <a:gd name="T28" fmla="*/ 2147483647 w 860"/>
              <a:gd name="T29" fmla="*/ 2147483647 h 848"/>
              <a:gd name="T30" fmla="*/ 2147483647 w 860"/>
              <a:gd name="T31" fmla="*/ 2147483647 h 848"/>
              <a:gd name="T32" fmla="*/ 2147483647 w 860"/>
              <a:gd name="T33" fmla="*/ 2147483647 h 848"/>
              <a:gd name="T34" fmla="*/ 2147483647 w 860"/>
              <a:gd name="T35" fmla="*/ 2147483647 h 848"/>
              <a:gd name="T36" fmla="*/ 2147483647 w 860"/>
              <a:gd name="T37" fmla="*/ 2147483647 h 848"/>
              <a:gd name="T38" fmla="*/ 2147483647 w 860"/>
              <a:gd name="T39" fmla="*/ 2147483647 h 848"/>
              <a:gd name="T40" fmla="*/ 2147483647 w 860"/>
              <a:gd name="T41" fmla="*/ 2147483647 h 848"/>
              <a:gd name="T42" fmla="*/ 2147483647 w 860"/>
              <a:gd name="T43" fmla="*/ 2147483647 h 848"/>
              <a:gd name="T44" fmla="*/ 2147483647 w 860"/>
              <a:gd name="T45" fmla="*/ 2147483647 h 848"/>
              <a:gd name="T46" fmla="*/ 2147483647 w 860"/>
              <a:gd name="T47" fmla="*/ 2147483647 h 848"/>
              <a:gd name="T48" fmla="*/ 2147483647 w 860"/>
              <a:gd name="T49" fmla="*/ 2147483647 h 848"/>
              <a:gd name="T50" fmla="*/ 2147483647 w 860"/>
              <a:gd name="T51" fmla="*/ 2147483647 h 848"/>
              <a:gd name="T52" fmla="*/ 2147483647 w 860"/>
              <a:gd name="T53" fmla="*/ 2147483647 h 848"/>
              <a:gd name="T54" fmla="*/ 2147483647 w 860"/>
              <a:gd name="T55" fmla="*/ 2147483647 h 848"/>
              <a:gd name="T56" fmla="*/ 2147483647 w 860"/>
              <a:gd name="T57" fmla="*/ 2147483647 h 848"/>
              <a:gd name="T58" fmla="*/ 2147483647 w 860"/>
              <a:gd name="T59" fmla="*/ 2147483647 h 848"/>
              <a:gd name="T60" fmla="*/ 2147483647 w 860"/>
              <a:gd name="T61" fmla="*/ 2147483647 h 848"/>
              <a:gd name="T62" fmla="*/ 2147483647 w 860"/>
              <a:gd name="T63" fmla="*/ 2147483647 h 848"/>
              <a:gd name="T64" fmla="*/ 2147483647 w 860"/>
              <a:gd name="T65" fmla="*/ 2147483647 h 848"/>
              <a:gd name="T66" fmla="*/ 2147483647 w 860"/>
              <a:gd name="T67" fmla="*/ 2147483647 h 848"/>
              <a:gd name="T68" fmla="*/ 2147483647 w 860"/>
              <a:gd name="T69" fmla="*/ 2147483647 h 848"/>
              <a:gd name="T70" fmla="*/ 2147483647 w 860"/>
              <a:gd name="T71" fmla="*/ 2147483647 h 848"/>
              <a:gd name="T72" fmla="*/ 2147483647 w 860"/>
              <a:gd name="T73" fmla="*/ 2147483647 h 848"/>
              <a:gd name="T74" fmla="*/ 2147483647 w 860"/>
              <a:gd name="T75" fmla="*/ 2147483647 h 848"/>
              <a:gd name="T76" fmla="*/ 2147483647 w 860"/>
              <a:gd name="T77" fmla="*/ 2147483647 h 84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860" h="848">
                <a:moveTo>
                  <a:pt x="247" y="242"/>
                </a:moveTo>
                <a:cubicBezTo>
                  <a:pt x="284" y="154"/>
                  <a:pt x="293" y="120"/>
                  <a:pt x="381" y="77"/>
                </a:cubicBezTo>
                <a:cubicBezTo>
                  <a:pt x="489" y="185"/>
                  <a:pt x="461" y="273"/>
                  <a:pt x="426" y="406"/>
                </a:cubicBezTo>
                <a:cubicBezTo>
                  <a:pt x="410" y="523"/>
                  <a:pt x="404" y="574"/>
                  <a:pt x="478" y="661"/>
                </a:cubicBezTo>
                <a:cubicBezTo>
                  <a:pt x="505" y="648"/>
                  <a:pt x="538" y="643"/>
                  <a:pt x="561" y="623"/>
                </a:cubicBezTo>
                <a:cubicBezTo>
                  <a:pt x="638" y="551"/>
                  <a:pt x="486" y="543"/>
                  <a:pt x="471" y="541"/>
                </a:cubicBezTo>
                <a:cubicBezTo>
                  <a:pt x="412" y="557"/>
                  <a:pt x="242" y="619"/>
                  <a:pt x="172" y="593"/>
                </a:cubicBezTo>
                <a:cubicBezTo>
                  <a:pt x="146" y="583"/>
                  <a:pt x="146" y="543"/>
                  <a:pt x="134" y="519"/>
                </a:cubicBezTo>
                <a:cubicBezTo>
                  <a:pt x="151" y="491"/>
                  <a:pt x="160" y="455"/>
                  <a:pt x="187" y="436"/>
                </a:cubicBezTo>
                <a:cubicBezTo>
                  <a:pt x="279" y="366"/>
                  <a:pt x="309" y="383"/>
                  <a:pt x="404" y="392"/>
                </a:cubicBezTo>
                <a:cubicBezTo>
                  <a:pt x="515" y="427"/>
                  <a:pt x="535" y="445"/>
                  <a:pt x="628" y="399"/>
                </a:cubicBezTo>
                <a:cubicBezTo>
                  <a:pt x="643" y="379"/>
                  <a:pt x="674" y="363"/>
                  <a:pt x="673" y="339"/>
                </a:cubicBezTo>
                <a:cubicBezTo>
                  <a:pt x="667" y="259"/>
                  <a:pt x="593" y="269"/>
                  <a:pt x="546" y="264"/>
                </a:cubicBezTo>
                <a:cubicBezTo>
                  <a:pt x="451" y="311"/>
                  <a:pt x="387" y="375"/>
                  <a:pt x="299" y="436"/>
                </a:cubicBezTo>
                <a:cubicBezTo>
                  <a:pt x="281" y="431"/>
                  <a:pt x="254" y="437"/>
                  <a:pt x="247" y="421"/>
                </a:cubicBezTo>
                <a:cubicBezTo>
                  <a:pt x="213" y="351"/>
                  <a:pt x="218" y="215"/>
                  <a:pt x="247" y="145"/>
                </a:cubicBezTo>
                <a:cubicBezTo>
                  <a:pt x="271" y="82"/>
                  <a:pt x="320" y="87"/>
                  <a:pt x="374" y="77"/>
                </a:cubicBezTo>
                <a:cubicBezTo>
                  <a:pt x="406" y="82"/>
                  <a:pt x="507" y="99"/>
                  <a:pt x="516" y="115"/>
                </a:cubicBezTo>
                <a:cubicBezTo>
                  <a:pt x="567" y="205"/>
                  <a:pt x="541" y="331"/>
                  <a:pt x="605" y="414"/>
                </a:cubicBezTo>
                <a:cubicBezTo>
                  <a:pt x="630" y="446"/>
                  <a:pt x="655" y="478"/>
                  <a:pt x="680" y="511"/>
                </a:cubicBezTo>
                <a:cubicBezTo>
                  <a:pt x="834" y="499"/>
                  <a:pt x="792" y="500"/>
                  <a:pt x="860" y="332"/>
                </a:cubicBezTo>
                <a:cubicBezTo>
                  <a:pt x="830" y="282"/>
                  <a:pt x="818" y="215"/>
                  <a:pt x="770" y="182"/>
                </a:cubicBezTo>
                <a:cubicBezTo>
                  <a:pt x="598" y="63"/>
                  <a:pt x="460" y="237"/>
                  <a:pt x="321" y="294"/>
                </a:cubicBezTo>
                <a:cubicBezTo>
                  <a:pt x="271" y="314"/>
                  <a:pt x="216" y="319"/>
                  <a:pt x="164" y="332"/>
                </a:cubicBezTo>
                <a:cubicBezTo>
                  <a:pt x="134" y="307"/>
                  <a:pt x="93" y="291"/>
                  <a:pt x="75" y="257"/>
                </a:cubicBezTo>
                <a:cubicBezTo>
                  <a:pt x="0" y="115"/>
                  <a:pt x="21" y="96"/>
                  <a:pt x="97" y="10"/>
                </a:cubicBezTo>
                <a:cubicBezTo>
                  <a:pt x="195" y="15"/>
                  <a:pt x="273" y="0"/>
                  <a:pt x="351" y="77"/>
                </a:cubicBezTo>
                <a:cubicBezTo>
                  <a:pt x="374" y="99"/>
                  <a:pt x="376" y="137"/>
                  <a:pt x="389" y="167"/>
                </a:cubicBezTo>
                <a:cubicBezTo>
                  <a:pt x="361" y="314"/>
                  <a:pt x="322" y="459"/>
                  <a:pt x="306" y="608"/>
                </a:cubicBezTo>
                <a:cubicBezTo>
                  <a:pt x="299" y="667"/>
                  <a:pt x="290" y="736"/>
                  <a:pt x="321" y="788"/>
                </a:cubicBezTo>
                <a:cubicBezTo>
                  <a:pt x="344" y="828"/>
                  <a:pt x="405" y="828"/>
                  <a:pt x="448" y="848"/>
                </a:cubicBezTo>
                <a:cubicBezTo>
                  <a:pt x="619" y="765"/>
                  <a:pt x="591" y="810"/>
                  <a:pt x="635" y="646"/>
                </a:cubicBezTo>
                <a:cubicBezTo>
                  <a:pt x="502" y="562"/>
                  <a:pt x="646" y="637"/>
                  <a:pt x="381" y="616"/>
                </a:cubicBezTo>
                <a:cubicBezTo>
                  <a:pt x="320" y="611"/>
                  <a:pt x="261" y="590"/>
                  <a:pt x="202" y="578"/>
                </a:cubicBezTo>
                <a:cubicBezTo>
                  <a:pt x="75" y="491"/>
                  <a:pt x="50" y="508"/>
                  <a:pt x="37" y="369"/>
                </a:cubicBezTo>
                <a:cubicBezTo>
                  <a:pt x="57" y="346"/>
                  <a:pt x="71" y="318"/>
                  <a:pt x="97" y="302"/>
                </a:cubicBezTo>
                <a:cubicBezTo>
                  <a:pt x="128" y="282"/>
                  <a:pt x="166" y="274"/>
                  <a:pt x="202" y="264"/>
                </a:cubicBezTo>
                <a:cubicBezTo>
                  <a:pt x="216" y="259"/>
                  <a:pt x="233" y="263"/>
                  <a:pt x="247" y="257"/>
                </a:cubicBezTo>
                <a:cubicBezTo>
                  <a:pt x="251" y="254"/>
                  <a:pt x="247" y="247"/>
                  <a:pt x="247" y="242"/>
                </a:cubicBezTo>
                <a:close/>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3" name="Freeform 13"/>
          <p:cNvSpPr>
            <a:spLocks/>
          </p:cNvSpPr>
          <p:nvPr/>
        </p:nvSpPr>
        <p:spPr bwMode="auto">
          <a:xfrm>
            <a:off x="6124575" y="4376738"/>
            <a:ext cx="463550" cy="401637"/>
          </a:xfrm>
          <a:custGeom>
            <a:avLst/>
            <a:gdLst>
              <a:gd name="T0" fmla="*/ 2147483647 w 292"/>
              <a:gd name="T1" fmla="*/ 2147483647 h 253"/>
              <a:gd name="T2" fmla="*/ 2147483647 w 292"/>
              <a:gd name="T3" fmla="*/ 2147483647 h 253"/>
              <a:gd name="T4" fmla="*/ 2147483647 w 292"/>
              <a:gd name="T5" fmla="*/ 2147483647 h 253"/>
              <a:gd name="T6" fmla="*/ 2147483647 w 292"/>
              <a:gd name="T7" fmla="*/ 2147483647 h 253"/>
              <a:gd name="T8" fmla="*/ 2147483647 w 292"/>
              <a:gd name="T9" fmla="*/ 2147483647 h 253"/>
              <a:gd name="T10" fmla="*/ 2147483647 w 292"/>
              <a:gd name="T11" fmla="*/ 2147483647 h 253"/>
              <a:gd name="T12" fmla="*/ 2147483647 w 292"/>
              <a:gd name="T13" fmla="*/ 2147483647 h 253"/>
              <a:gd name="T14" fmla="*/ 2147483647 w 292"/>
              <a:gd name="T15" fmla="*/ 2147483647 h 253"/>
              <a:gd name="T16" fmla="*/ 2147483647 w 292"/>
              <a:gd name="T17" fmla="*/ 2147483647 h 253"/>
              <a:gd name="T18" fmla="*/ 2147483647 w 292"/>
              <a:gd name="T19" fmla="*/ 2147483647 h 253"/>
              <a:gd name="T20" fmla="*/ 2147483647 w 292"/>
              <a:gd name="T21" fmla="*/ 2147483647 h 253"/>
              <a:gd name="T22" fmla="*/ 2147483647 w 292"/>
              <a:gd name="T23" fmla="*/ 2147483647 h 253"/>
              <a:gd name="T24" fmla="*/ 2147483647 w 292"/>
              <a:gd name="T25" fmla="*/ 2147483647 h 2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92" h="253">
                <a:moveTo>
                  <a:pt x="114" y="111"/>
                </a:moveTo>
                <a:cubicBezTo>
                  <a:pt x="104" y="123"/>
                  <a:pt x="98" y="141"/>
                  <a:pt x="85" y="149"/>
                </a:cubicBezTo>
                <a:cubicBezTo>
                  <a:pt x="0" y="195"/>
                  <a:pt x="25" y="106"/>
                  <a:pt x="62" y="81"/>
                </a:cubicBezTo>
                <a:cubicBezTo>
                  <a:pt x="115" y="95"/>
                  <a:pt x="124" y="139"/>
                  <a:pt x="167" y="171"/>
                </a:cubicBezTo>
                <a:cubicBezTo>
                  <a:pt x="249" y="152"/>
                  <a:pt x="287" y="144"/>
                  <a:pt x="256" y="51"/>
                </a:cubicBezTo>
                <a:cubicBezTo>
                  <a:pt x="226" y="53"/>
                  <a:pt x="191" y="42"/>
                  <a:pt x="167" y="59"/>
                </a:cubicBezTo>
                <a:cubicBezTo>
                  <a:pt x="130" y="82"/>
                  <a:pt x="120" y="181"/>
                  <a:pt x="114" y="216"/>
                </a:cubicBezTo>
                <a:cubicBezTo>
                  <a:pt x="69" y="185"/>
                  <a:pt x="84" y="116"/>
                  <a:pt x="77" y="66"/>
                </a:cubicBezTo>
                <a:cubicBezTo>
                  <a:pt x="86" y="40"/>
                  <a:pt x="92" y="0"/>
                  <a:pt x="137" y="74"/>
                </a:cubicBezTo>
                <a:cubicBezTo>
                  <a:pt x="148" y="93"/>
                  <a:pt x="139" y="118"/>
                  <a:pt x="144" y="141"/>
                </a:cubicBezTo>
                <a:cubicBezTo>
                  <a:pt x="153" y="192"/>
                  <a:pt x="175" y="218"/>
                  <a:pt x="212" y="253"/>
                </a:cubicBezTo>
                <a:cubicBezTo>
                  <a:pt x="250" y="214"/>
                  <a:pt x="292" y="155"/>
                  <a:pt x="212" y="126"/>
                </a:cubicBezTo>
                <a:cubicBezTo>
                  <a:pt x="142" y="136"/>
                  <a:pt x="174" y="142"/>
                  <a:pt x="114" y="111"/>
                </a:cubicBezTo>
                <a:close/>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198" name="Text Box 14"/>
          <p:cNvSpPr txBox="1">
            <a:spLocks noChangeArrowheads="1"/>
          </p:cNvSpPr>
          <p:nvPr/>
        </p:nvSpPr>
        <p:spPr bwMode="auto">
          <a:xfrm>
            <a:off x="152400" y="787400"/>
            <a:ext cx="5791200" cy="3323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285750" indent="-285750" eaLnBrk="0" hangingPunct="0">
              <a:buFont typeface="Wingdings" pitchFamily="2" charset="2"/>
              <a:buChar char="Ø"/>
              <a:defRPr/>
            </a:pPr>
            <a:r>
              <a:rPr lang="en-US" sz="1800" b="1" dirty="0">
                <a:solidFill>
                  <a:schemeClr val="bg2"/>
                </a:solidFill>
                <a:latin typeface="Comic Sans MS" pitchFamily="66" charset="0"/>
                <a:cs typeface="+mn-cs"/>
              </a:rPr>
              <a:t>Peptidoglycan</a:t>
            </a:r>
            <a:r>
              <a:rPr lang="en-US" sz="1600" b="1" dirty="0">
                <a:solidFill>
                  <a:schemeClr val="bg2"/>
                </a:solidFill>
                <a:latin typeface="Comic Sans MS" pitchFamily="66" charset="0"/>
                <a:cs typeface="+mn-cs"/>
              </a:rPr>
              <a:t> </a:t>
            </a:r>
            <a:r>
              <a:rPr lang="en-US" sz="1400" dirty="0">
                <a:latin typeface="Comic Sans MS" pitchFamily="66" charset="0"/>
                <a:cs typeface="+mn-cs"/>
              </a:rPr>
              <a:t>is a huge polymer of interlocking chains of alternating monomers. </a:t>
            </a:r>
          </a:p>
          <a:p>
            <a:pPr marL="285750" indent="-285750" eaLnBrk="0" hangingPunct="0">
              <a:buFont typeface="Wingdings" pitchFamily="2" charset="2"/>
              <a:buChar char="Ø"/>
              <a:defRPr/>
            </a:pPr>
            <a:endParaRPr lang="en-US" sz="1400" dirty="0">
              <a:latin typeface="Comic Sans MS" pitchFamily="66" charset="0"/>
              <a:cs typeface="+mn-cs"/>
            </a:endParaRPr>
          </a:p>
          <a:p>
            <a:pPr marL="285750" indent="-285750" eaLnBrk="0" hangingPunct="0">
              <a:buFont typeface="Wingdings" pitchFamily="2" charset="2"/>
              <a:buChar char="Ø"/>
              <a:defRPr/>
            </a:pPr>
            <a:r>
              <a:rPr lang="en-US" sz="1400" dirty="0">
                <a:latin typeface="Comic Sans MS" pitchFamily="66" charset="0"/>
                <a:cs typeface="+mn-cs"/>
              </a:rPr>
              <a:t>Provides rigid support while freely permeable to solutes.</a:t>
            </a:r>
          </a:p>
          <a:p>
            <a:pPr marL="171450" indent="-171450" eaLnBrk="0" hangingPunct="0">
              <a:buFont typeface="Wingdings" pitchFamily="2" charset="2"/>
              <a:buChar char="Ø"/>
              <a:defRPr/>
            </a:pPr>
            <a:endParaRPr lang="en-US" sz="800" dirty="0">
              <a:latin typeface="Comic Sans MS" pitchFamily="66" charset="0"/>
              <a:cs typeface="+mn-cs"/>
            </a:endParaRPr>
          </a:p>
          <a:p>
            <a:pPr marL="171450" indent="-171450" eaLnBrk="0" hangingPunct="0">
              <a:buFont typeface="Wingdings" pitchFamily="2" charset="2"/>
              <a:buChar char="Ø"/>
              <a:defRPr/>
            </a:pPr>
            <a:endParaRPr lang="en-US" sz="800" dirty="0">
              <a:latin typeface="Comic Sans MS" pitchFamily="66" charset="0"/>
              <a:cs typeface="+mn-cs"/>
            </a:endParaRPr>
          </a:p>
          <a:p>
            <a:pPr marL="285750" indent="-285750">
              <a:buFont typeface="Wingdings" pitchFamily="2" charset="2"/>
              <a:buChar char="Ø"/>
              <a:defRPr/>
            </a:pPr>
            <a:r>
              <a:rPr lang="en-US" sz="1400" dirty="0">
                <a:latin typeface="Comic Sans MS" pitchFamily="66" charset="0"/>
                <a:cs typeface="+mn-cs"/>
              </a:rPr>
              <a:t>Backbone of peptidoglycan molecule composed of two amino sugar derivatives of glucose. The “glycan” part of peptidoglycan:</a:t>
            </a:r>
          </a:p>
          <a:p>
            <a:pPr lvl="1">
              <a:defRPr/>
            </a:pPr>
            <a:r>
              <a:rPr lang="en-US" sz="1200" dirty="0">
                <a:latin typeface="Comic Sans MS" pitchFamily="66" charset="0"/>
                <a:cs typeface="+mn-cs"/>
              </a:rPr>
              <a:t>- N-</a:t>
            </a:r>
            <a:r>
              <a:rPr lang="en-US" sz="1200" dirty="0" err="1">
                <a:latin typeface="Comic Sans MS" pitchFamily="66" charset="0"/>
                <a:cs typeface="+mn-cs"/>
              </a:rPr>
              <a:t>acetylglucosamine</a:t>
            </a:r>
            <a:r>
              <a:rPr lang="en-US" sz="1200" dirty="0">
                <a:latin typeface="Comic Sans MS" pitchFamily="66" charset="0"/>
                <a:cs typeface="+mn-cs"/>
              </a:rPr>
              <a:t> (NAG)</a:t>
            </a:r>
          </a:p>
          <a:p>
            <a:pPr lvl="1">
              <a:defRPr/>
            </a:pPr>
            <a:r>
              <a:rPr lang="en-US" sz="1200" dirty="0">
                <a:latin typeface="Comic Sans MS" pitchFamily="66" charset="0"/>
                <a:cs typeface="+mn-cs"/>
              </a:rPr>
              <a:t>- N-</a:t>
            </a:r>
            <a:r>
              <a:rPr lang="en-US" sz="1200" dirty="0" err="1">
                <a:latin typeface="Comic Sans MS" pitchFamily="66" charset="0"/>
                <a:cs typeface="+mn-cs"/>
              </a:rPr>
              <a:t>acetlymuramic</a:t>
            </a:r>
            <a:r>
              <a:rPr lang="en-US" sz="1200" dirty="0">
                <a:latin typeface="Comic Sans MS" pitchFamily="66" charset="0"/>
                <a:cs typeface="+mn-cs"/>
              </a:rPr>
              <a:t> acid  (NAM)</a:t>
            </a:r>
          </a:p>
          <a:p>
            <a:pPr marL="171450" indent="-171450">
              <a:buFont typeface="Wingdings" pitchFamily="2" charset="2"/>
              <a:buChar char="Ø"/>
              <a:defRPr/>
            </a:pPr>
            <a:endParaRPr lang="en-US" sz="1200" dirty="0">
              <a:latin typeface="Comic Sans MS" pitchFamily="66" charset="0"/>
              <a:cs typeface="+mn-cs"/>
            </a:endParaRPr>
          </a:p>
          <a:p>
            <a:pPr marL="285750" indent="-285750">
              <a:buFont typeface="Wingdings" pitchFamily="2" charset="2"/>
              <a:buChar char="Ø"/>
              <a:defRPr/>
            </a:pPr>
            <a:r>
              <a:rPr lang="en-US" sz="1400" dirty="0">
                <a:latin typeface="Comic Sans MS" pitchFamily="66" charset="0"/>
                <a:cs typeface="+mn-cs"/>
              </a:rPr>
              <a:t>NAG / NAM strands are </a:t>
            </a:r>
          </a:p>
          <a:p>
            <a:pPr>
              <a:defRPr/>
            </a:pPr>
            <a:r>
              <a:rPr lang="en-US" sz="1400" dirty="0">
                <a:latin typeface="Comic Sans MS" pitchFamily="66" charset="0"/>
                <a:cs typeface="+mn-cs"/>
              </a:rPr>
              <a:t>     connected by interlocking </a:t>
            </a:r>
          </a:p>
          <a:p>
            <a:pPr>
              <a:defRPr/>
            </a:pPr>
            <a:r>
              <a:rPr lang="en-US" sz="1400" dirty="0">
                <a:latin typeface="Comic Sans MS" pitchFamily="66" charset="0"/>
                <a:cs typeface="+mn-cs"/>
              </a:rPr>
              <a:t>     peptide bridges. </a:t>
            </a:r>
          </a:p>
          <a:p>
            <a:pPr>
              <a:defRPr/>
            </a:pPr>
            <a:r>
              <a:rPr lang="en-US" sz="1400" dirty="0">
                <a:latin typeface="Comic Sans MS" pitchFamily="66" charset="0"/>
                <a:cs typeface="+mn-cs"/>
              </a:rPr>
              <a:t>     The “</a:t>
            </a:r>
            <a:r>
              <a:rPr lang="en-US" sz="1400" dirty="0" err="1">
                <a:latin typeface="Comic Sans MS" pitchFamily="66" charset="0"/>
                <a:cs typeface="+mn-cs"/>
              </a:rPr>
              <a:t>peptid</a:t>
            </a:r>
            <a:r>
              <a:rPr lang="en-US" sz="1400" dirty="0">
                <a:latin typeface="Comic Sans MS" pitchFamily="66" charset="0"/>
                <a:cs typeface="+mn-cs"/>
              </a:rPr>
              <a:t>” part</a:t>
            </a:r>
          </a:p>
          <a:p>
            <a:pPr>
              <a:defRPr/>
            </a:pPr>
            <a:r>
              <a:rPr lang="en-US" sz="1400" dirty="0">
                <a:latin typeface="Comic Sans MS" pitchFamily="66" charset="0"/>
                <a:cs typeface="+mn-cs"/>
              </a:rPr>
              <a:t>     of peptidoglycan.</a:t>
            </a:r>
          </a:p>
        </p:txBody>
      </p:sp>
      <p:sp>
        <p:nvSpPr>
          <p:cNvPr id="5135" name="Text Box 15"/>
          <p:cNvSpPr txBox="1">
            <a:spLocks noChangeArrowheads="1"/>
          </p:cNvSpPr>
          <p:nvPr/>
        </p:nvSpPr>
        <p:spPr bwMode="auto">
          <a:xfrm>
            <a:off x="228600" y="152400"/>
            <a:ext cx="6858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spcBef>
                <a:spcPct val="50000"/>
              </a:spcBef>
            </a:pPr>
            <a:r>
              <a:rPr lang="en-US" sz="2800" b="1">
                <a:solidFill>
                  <a:schemeClr val="tx2"/>
                </a:solidFill>
                <a:latin typeface="Comic Sans MS" pitchFamily="66" charset="0"/>
              </a:rPr>
              <a:t>Bacterial Cell Wall</a:t>
            </a:r>
          </a:p>
        </p:txBody>
      </p:sp>
      <p:sp>
        <p:nvSpPr>
          <p:cNvPr id="5136" name="Text Box 16"/>
          <p:cNvSpPr txBox="1">
            <a:spLocks noChangeArrowheads="1"/>
          </p:cNvSpPr>
          <p:nvPr/>
        </p:nvSpPr>
        <p:spPr bwMode="auto">
          <a:xfrm>
            <a:off x="6324600" y="6457950"/>
            <a:ext cx="28194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r" eaLnBrk="1" hangingPunct="1">
              <a:spcBef>
                <a:spcPct val="50000"/>
              </a:spcBef>
            </a:pPr>
            <a:r>
              <a:rPr lang="en-US" sz="1000">
                <a:latin typeface="Comic Sans MS" pitchFamily="66" charset="0"/>
              </a:rPr>
              <a:t>Image: </a:t>
            </a:r>
            <a:r>
              <a:rPr lang="en-US" sz="1000">
                <a:latin typeface="Comic Sans MS" pitchFamily="66" charset="0"/>
                <a:hlinkClick r:id="rId3"/>
              </a:rPr>
              <a:t>Bonding structure peptidoglycan</a:t>
            </a:r>
            <a:r>
              <a:rPr lang="en-US" sz="1000">
                <a:latin typeface="Comic Sans MS" pitchFamily="66" charset="0"/>
              </a:rPr>
              <a:t>, Mouagip</a:t>
            </a:r>
            <a:r>
              <a:rPr lang="en-US" sz="1000" i="1">
                <a:latin typeface="Comic Sans MS" pitchFamily="66" charset="0"/>
              </a:rPr>
              <a:t>; </a:t>
            </a:r>
            <a:r>
              <a:rPr lang="en-US" sz="1000">
                <a:latin typeface="Comic Sans MS" pitchFamily="66" charset="0"/>
              </a:rPr>
              <a:t>Other Image Source Unknown</a:t>
            </a:r>
          </a:p>
        </p:txBody>
      </p:sp>
      <p:pic>
        <p:nvPicPr>
          <p:cNvPr id="5137" name="Picture 17" descr="PeptidoglycanStructu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24575" y="152400"/>
            <a:ext cx="2857500" cy="253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8" name="Text Box 5"/>
          <p:cNvSpPr txBox="1">
            <a:spLocks noChangeArrowheads="1"/>
          </p:cNvSpPr>
          <p:nvPr/>
        </p:nvSpPr>
        <p:spPr bwMode="auto">
          <a:xfrm>
            <a:off x="0" y="6621463"/>
            <a:ext cx="533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spcBef>
                <a:spcPct val="50000"/>
              </a:spcBef>
            </a:pPr>
            <a:r>
              <a:rPr lang="en-US" sz="1000">
                <a:latin typeface="Comic Sans MS" pitchFamily="66" charset="0"/>
              </a:rPr>
              <a:t>From the  </a:t>
            </a:r>
            <a:r>
              <a:rPr lang="en-US" sz="1000">
                <a:latin typeface="Comic Sans MS" pitchFamily="66" charset="0"/>
                <a:hlinkClick r:id="rId5"/>
              </a:rPr>
              <a:t>Virtual Microbiology Classroom</a:t>
            </a:r>
            <a:r>
              <a:rPr lang="en-US" sz="1000">
                <a:latin typeface="Comic Sans MS" pitchFamily="66" charset="0"/>
              </a:rPr>
              <a:t> on </a:t>
            </a:r>
            <a:r>
              <a:rPr lang="en-US" sz="1000">
                <a:latin typeface="Comic Sans MS" pitchFamily="66" charset="0"/>
                <a:hlinkClick r:id="rId6"/>
              </a:rPr>
              <a:t>ScienceProfOnline.com</a:t>
            </a:r>
            <a:endParaRPr lang="en-US" sz="1000">
              <a:latin typeface="Comic Sans MS" pitchFamily="66"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8"/>
          <p:cNvSpPr>
            <a:spLocks noGrp="1" noChangeArrowheads="1"/>
          </p:cNvSpPr>
          <p:nvPr>
            <p:ph type="title"/>
          </p:nvPr>
        </p:nvSpPr>
        <p:spPr>
          <a:xfrm>
            <a:off x="457200" y="274638"/>
            <a:ext cx="8229600" cy="792162"/>
          </a:xfrm>
        </p:spPr>
        <p:txBody>
          <a:bodyPr/>
          <a:lstStyle/>
          <a:p>
            <a:pPr eaLnBrk="1" hangingPunct="1"/>
            <a:r>
              <a:rPr lang="en-US" sz="3200" b="1" dirty="0" smtClean="0">
                <a:latin typeface="Comic Sans MS" pitchFamily="66" charset="0"/>
              </a:rPr>
              <a:t>Bacterial</a:t>
            </a:r>
            <a:r>
              <a:rPr lang="en-US" sz="3200" dirty="0" smtClean="0">
                <a:latin typeface="Comic Sans MS" pitchFamily="66" charset="0"/>
              </a:rPr>
              <a:t> </a:t>
            </a:r>
            <a:r>
              <a:rPr lang="en-US" sz="3200" b="1" dirty="0" smtClean="0">
                <a:latin typeface="Comic Sans MS" pitchFamily="66" charset="0"/>
              </a:rPr>
              <a:t>Cell Wall</a:t>
            </a:r>
            <a:r>
              <a:rPr lang="en-US" sz="2400" b="1" dirty="0" smtClean="0">
                <a:solidFill>
                  <a:srgbClr val="9900CC"/>
                </a:solidFill>
                <a:latin typeface="Comic Sans MS" pitchFamily="66" charset="0"/>
              </a:rPr>
              <a:t/>
            </a:r>
            <a:br>
              <a:rPr lang="en-US" sz="2400" b="1" dirty="0" smtClean="0">
                <a:solidFill>
                  <a:srgbClr val="9900CC"/>
                </a:solidFill>
                <a:latin typeface="Comic Sans MS" pitchFamily="66" charset="0"/>
              </a:rPr>
            </a:br>
            <a:r>
              <a:rPr lang="en-US" sz="2400" dirty="0" smtClean="0">
                <a:solidFill>
                  <a:srgbClr val="9900CC"/>
                </a:solidFill>
                <a:latin typeface="Comic Sans MS" pitchFamily="66" charset="0"/>
              </a:rPr>
              <a:t> </a:t>
            </a:r>
            <a:r>
              <a:rPr lang="en-US" sz="2400" b="1" dirty="0" smtClean="0">
                <a:solidFill>
                  <a:srgbClr val="9900CC"/>
                </a:solidFill>
                <a:latin typeface="Comic Sans MS" pitchFamily="66" charset="0"/>
                <a:hlinkClick r:id="rId3"/>
              </a:rPr>
              <a:t>Gram-Positive</a:t>
            </a:r>
            <a:endParaRPr lang="en-US" sz="3200" b="1" dirty="0" smtClean="0">
              <a:solidFill>
                <a:srgbClr val="FF33CC"/>
              </a:solidFill>
              <a:latin typeface="Comic Sans MS" pitchFamily="66" charset="0"/>
            </a:endParaRPr>
          </a:p>
        </p:txBody>
      </p:sp>
      <p:pic>
        <p:nvPicPr>
          <p:cNvPr id="18435" name="Picture 3" descr="Gram-positive_cellwall_schematic"/>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a:xfrm>
            <a:off x="1123950" y="1371600"/>
            <a:ext cx="6896100" cy="4876800"/>
          </a:xfr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148" name="Text Box 4"/>
          <p:cNvSpPr txBox="1">
            <a:spLocks noChangeArrowheads="1"/>
          </p:cNvSpPr>
          <p:nvPr/>
        </p:nvSpPr>
        <p:spPr bwMode="auto">
          <a:xfrm>
            <a:off x="6096000" y="6630988"/>
            <a:ext cx="3048000"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r" eaLnBrk="1" hangingPunct="1">
              <a:spcBef>
                <a:spcPct val="50000"/>
              </a:spcBef>
            </a:pPr>
            <a:r>
              <a:rPr lang="en-US" sz="1000">
                <a:latin typeface="Comic Sans MS" pitchFamily="66" charset="0"/>
              </a:rPr>
              <a:t>Image: </a:t>
            </a:r>
            <a:r>
              <a:rPr lang="en-US" sz="1000">
                <a:latin typeface="Comic Sans MS" pitchFamily="66" charset="0"/>
                <a:hlinkClick r:id="rId5"/>
              </a:rPr>
              <a:t>Gram-positive cell wall schematic</a:t>
            </a:r>
            <a:r>
              <a:rPr lang="en-US" sz="1000">
                <a:latin typeface="Comic Sans MS" pitchFamily="66" charset="0"/>
              </a:rPr>
              <a:t>, Wiki</a:t>
            </a:r>
          </a:p>
        </p:txBody>
      </p:sp>
      <p:sp>
        <p:nvSpPr>
          <p:cNvPr id="6149" name="Text Box 5"/>
          <p:cNvSpPr txBox="1">
            <a:spLocks noChangeArrowheads="1"/>
          </p:cNvSpPr>
          <p:nvPr/>
        </p:nvSpPr>
        <p:spPr bwMode="auto">
          <a:xfrm>
            <a:off x="0" y="6621463"/>
            <a:ext cx="533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spcBef>
                <a:spcPct val="50000"/>
              </a:spcBef>
            </a:pPr>
            <a:r>
              <a:rPr lang="en-US" sz="1000">
                <a:latin typeface="Comic Sans MS" pitchFamily="66" charset="0"/>
              </a:rPr>
              <a:t>From the  </a:t>
            </a:r>
            <a:r>
              <a:rPr lang="en-US" sz="1000">
                <a:latin typeface="Comic Sans MS" pitchFamily="66" charset="0"/>
                <a:hlinkClick r:id="rId6"/>
              </a:rPr>
              <a:t>Virtual Microbiology Classroom</a:t>
            </a:r>
            <a:r>
              <a:rPr lang="en-US" sz="1000">
                <a:latin typeface="Comic Sans MS" pitchFamily="66" charset="0"/>
              </a:rPr>
              <a:t> on </a:t>
            </a:r>
            <a:r>
              <a:rPr lang="en-US" sz="1000">
                <a:latin typeface="Comic Sans MS" pitchFamily="66" charset="0"/>
                <a:hlinkClick r:id="rId7"/>
              </a:rPr>
              <a:t>ScienceProfOnline.com</a:t>
            </a:r>
            <a:endParaRPr lang="en-US" sz="1000">
              <a:latin typeface="Comic Sans MS" pitchFamily="66"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8"/>
          <p:cNvSpPr>
            <a:spLocks noGrp="1" noChangeArrowheads="1"/>
          </p:cNvSpPr>
          <p:nvPr>
            <p:ph type="title"/>
          </p:nvPr>
        </p:nvSpPr>
        <p:spPr>
          <a:xfrm>
            <a:off x="457200" y="274638"/>
            <a:ext cx="8229600" cy="792162"/>
          </a:xfrm>
        </p:spPr>
        <p:txBody>
          <a:bodyPr/>
          <a:lstStyle/>
          <a:p>
            <a:pPr eaLnBrk="1" hangingPunct="1"/>
            <a:r>
              <a:rPr lang="en-US" sz="3200" b="1" dirty="0" smtClean="0">
                <a:latin typeface="Comic Sans MS" pitchFamily="66" charset="0"/>
              </a:rPr>
              <a:t>Bacterial</a:t>
            </a:r>
            <a:r>
              <a:rPr lang="en-US" sz="3200" dirty="0" smtClean="0">
                <a:latin typeface="Comic Sans MS" pitchFamily="66" charset="0"/>
              </a:rPr>
              <a:t> </a:t>
            </a:r>
            <a:r>
              <a:rPr lang="en-US" sz="3200" b="1" dirty="0" smtClean="0">
                <a:latin typeface="Comic Sans MS" pitchFamily="66" charset="0"/>
              </a:rPr>
              <a:t>Cell Wall</a:t>
            </a:r>
            <a:r>
              <a:rPr lang="en-US" sz="2400" b="1" dirty="0" smtClean="0">
                <a:solidFill>
                  <a:srgbClr val="9900CC"/>
                </a:solidFill>
                <a:latin typeface="Comic Sans MS" pitchFamily="66" charset="0"/>
              </a:rPr>
              <a:t/>
            </a:r>
            <a:br>
              <a:rPr lang="en-US" sz="2400" b="1" dirty="0" smtClean="0">
                <a:solidFill>
                  <a:srgbClr val="9900CC"/>
                </a:solidFill>
                <a:latin typeface="Comic Sans MS" pitchFamily="66" charset="0"/>
              </a:rPr>
            </a:br>
            <a:r>
              <a:rPr lang="en-US" sz="2400" b="1" dirty="0" smtClean="0">
                <a:solidFill>
                  <a:srgbClr val="FF33CC"/>
                </a:solidFill>
                <a:latin typeface="Comic Sans MS" pitchFamily="66" charset="0"/>
                <a:hlinkClick r:id="rId3"/>
              </a:rPr>
              <a:t>Gram-Negative</a:t>
            </a:r>
            <a:endParaRPr lang="en-US" sz="3200" b="1" dirty="0" smtClean="0">
              <a:solidFill>
                <a:srgbClr val="FF33CC"/>
              </a:solidFill>
              <a:latin typeface="Comic Sans MS" pitchFamily="66" charset="0"/>
            </a:endParaRPr>
          </a:p>
        </p:txBody>
      </p:sp>
      <p:sp>
        <p:nvSpPr>
          <p:cNvPr id="7171" name="Text Box 4"/>
          <p:cNvSpPr txBox="1">
            <a:spLocks noChangeArrowheads="1"/>
          </p:cNvSpPr>
          <p:nvPr/>
        </p:nvSpPr>
        <p:spPr bwMode="auto">
          <a:xfrm>
            <a:off x="5791200" y="6611938"/>
            <a:ext cx="3352800"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r" eaLnBrk="1" hangingPunct="1">
              <a:spcBef>
                <a:spcPct val="50000"/>
              </a:spcBef>
            </a:pPr>
            <a:r>
              <a:rPr lang="en-US" sz="1000">
                <a:latin typeface="Comic Sans MS" pitchFamily="66" charset="0"/>
              </a:rPr>
              <a:t>Image: </a:t>
            </a:r>
            <a:r>
              <a:rPr lang="en-US" sz="1000">
                <a:latin typeface="Comic Sans MS" pitchFamily="66" charset="0"/>
                <a:hlinkClick r:id="rId4"/>
              </a:rPr>
              <a:t>Gram-negative cell wall schematic</a:t>
            </a:r>
            <a:r>
              <a:rPr lang="en-US" sz="1000">
                <a:latin typeface="Comic Sans MS" pitchFamily="66" charset="0"/>
              </a:rPr>
              <a:t>, Jeff Dahl</a:t>
            </a:r>
          </a:p>
        </p:txBody>
      </p:sp>
      <p:pic>
        <p:nvPicPr>
          <p:cNvPr id="18437" name="Picture 9" descr="Gram-negative_cellwall_schematic"/>
          <p:cNvPicPr>
            <a:picLocks noGrp="1" noChangeAspect="1" noChangeArrowheads="1"/>
          </p:cNvPicPr>
          <p:nvPr>
            <p:ph sz="half" idx="2"/>
          </p:nvPr>
        </p:nvPicPr>
        <p:blipFill>
          <a:blip r:embed="rId5">
            <a:extLst>
              <a:ext uri="{28A0092B-C50C-407E-A947-70E740481C1C}">
                <a14:useLocalDpi xmlns:a14="http://schemas.microsoft.com/office/drawing/2010/main" val="0"/>
              </a:ext>
            </a:extLst>
          </a:blip>
          <a:srcRect/>
          <a:stretch>
            <a:fillRect/>
          </a:stretch>
        </p:blipFill>
        <p:spPr>
          <a:xfrm>
            <a:off x="1447800" y="1447800"/>
            <a:ext cx="6689725" cy="4724400"/>
          </a:xfr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7173" name="Text Box 5"/>
          <p:cNvSpPr txBox="1">
            <a:spLocks noChangeArrowheads="1"/>
          </p:cNvSpPr>
          <p:nvPr/>
        </p:nvSpPr>
        <p:spPr bwMode="auto">
          <a:xfrm>
            <a:off x="0" y="6621463"/>
            <a:ext cx="533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spcBef>
                <a:spcPct val="50000"/>
              </a:spcBef>
            </a:pPr>
            <a:r>
              <a:rPr lang="en-US" sz="1000">
                <a:latin typeface="Comic Sans MS" pitchFamily="66" charset="0"/>
              </a:rPr>
              <a:t>From the  </a:t>
            </a:r>
            <a:r>
              <a:rPr lang="en-US" sz="1000">
                <a:latin typeface="Comic Sans MS" pitchFamily="66" charset="0"/>
                <a:hlinkClick r:id="rId6"/>
              </a:rPr>
              <a:t>Virtual Microbiology Classroom</a:t>
            </a:r>
            <a:r>
              <a:rPr lang="en-US" sz="1000">
                <a:latin typeface="Comic Sans MS" pitchFamily="66" charset="0"/>
              </a:rPr>
              <a:t> on </a:t>
            </a:r>
            <a:r>
              <a:rPr lang="en-US" sz="1000">
                <a:latin typeface="Comic Sans MS" pitchFamily="66" charset="0"/>
                <a:hlinkClick r:id="rId7"/>
              </a:rPr>
              <a:t>ScienceProfOnline.com</a:t>
            </a:r>
            <a:endParaRPr lang="en-US" sz="1000">
              <a:latin typeface="Comic Sans MS" pitchFamily="66"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533400" y="152400"/>
            <a:ext cx="8229600" cy="1066800"/>
          </a:xfrm>
        </p:spPr>
        <p:txBody>
          <a:bodyPr/>
          <a:lstStyle/>
          <a:p>
            <a:pPr eaLnBrk="1" hangingPunct="1"/>
            <a:r>
              <a:rPr lang="en-US" sz="3200" dirty="0" smtClean="0">
                <a:latin typeface="Comic Sans MS" pitchFamily="66" charset="0"/>
              </a:rPr>
              <a:t>Prokaryotes - </a:t>
            </a:r>
            <a:r>
              <a:rPr lang="en-US" sz="3200" b="1" dirty="0" smtClean="0">
                <a:latin typeface="Comic Sans MS" pitchFamily="66" charset="0"/>
              </a:rPr>
              <a:t>Cell Wall</a:t>
            </a:r>
            <a:r>
              <a:rPr lang="en-US" sz="2400" b="1" dirty="0" smtClean="0">
                <a:latin typeface="Comic Sans MS" pitchFamily="66" charset="0"/>
              </a:rPr>
              <a:t/>
            </a:r>
            <a:br>
              <a:rPr lang="en-US" sz="2400" b="1" dirty="0" smtClean="0">
                <a:latin typeface="Comic Sans MS" pitchFamily="66" charset="0"/>
              </a:rPr>
            </a:br>
            <a:r>
              <a:rPr lang="en-US" sz="2000" b="1" dirty="0" smtClean="0">
                <a:solidFill>
                  <a:srgbClr val="990099"/>
                </a:solidFill>
                <a:latin typeface="Comic Sans MS" pitchFamily="66" charset="0"/>
                <a:hlinkClick r:id="rId3"/>
              </a:rPr>
              <a:t>Gram-Positive</a:t>
            </a:r>
            <a:r>
              <a:rPr lang="en-US" sz="2000" b="1" dirty="0" smtClean="0">
                <a:latin typeface="Comic Sans MS" pitchFamily="66" charset="0"/>
                <a:hlinkClick r:id="rId3"/>
              </a:rPr>
              <a:t> </a:t>
            </a:r>
            <a:r>
              <a:rPr lang="en-US" sz="1600" dirty="0" smtClean="0">
                <a:latin typeface="Comic Sans MS" pitchFamily="66" charset="0"/>
                <a:hlinkClick r:id="rId3"/>
              </a:rPr>
              <a:t>&amp;</a:t>
            </a:r>
            <a:r>
              <a:rPr lang="en-US" sz="1800" dirty="0" smtClean="0">
                <a:latin typeface="Comic Sans MS" pitchFamily="66" charset="0"/>
                <a:hlinkClick r:id="rId3"/>
              </a:rPr>
              <a:t> </a:t>
            </a:r>
            <a:r>
              <a:rPr lang="en-US" sz="2000" b="1" dirty="0" smtClean="0">
                <a:solidFill>
                  <a:srgbClr val="FF33CC"/>
                </a:solidFill>
                <a:latin typeface="Comic Sans MS" pitchFamily="66" charset="0"/>
                <a:hlinkClick r:id="rId3"/>
              </a:rPr>
              <a:t>Gram-Negative</a:t>
            </a:r>
            <a:endParaRPr lang="en-US" sz="2800" b="1" dirty="0" smtClean="0">
              <a:solidFill>
                <a:srgbClr val="FF33CC"/>
              </a:solidFill>
              <a:latin typeface="Comic Sans MS" pitchFamily="66" charset="0"/>
            </a:endParaRPr>
          </a:p>
        </p:txBody>
      </p:sp>
      <p:pic>
        <p:nvPicPr>
          <p:cNvPr id="9219" name="Picture 3" descr="gramp gramn cell walls"/>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304800" y="1295400"/>
            <a:ext cx="4114800" cy="51736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220" name="Picture 4"/>
          <p:cNvPicPr>
            <a:picLocks noGrp="1" noChangeAspect="1" noChangeArrowheads="1"/>
          </p:cNvPicPr>
          <p:nvPr>
            <p:ph sz="quarter" idx="3"/>
          </p:nvPr>
        </p:nvPicPr>
        <p:blipFill>
          <a:blip r:embed="rId5">
            <a:extLst>
              <a:ext uri="{28A0092B-C50C-407E-A947-70E740481C1C}">
                <a14:useLocalDpi xmlns:a14="http://schemas.microsoft.com/office/drawing/2010/main" val="0"/>
              </a:ext>
            </a:extLst>
          </a:blip>
          <a:srcRect/>
          <a:stretch>
            <a:fillRect/>
          </a:stretch>
        </p:blipFill>
        <p:spPr>
          <a:xfrm>
            <a:off x="4800600" y="1219200"/>
            <a:ext cx="3886200" cy="4800600"/>
          </a:xfrm>
        </p:spPr>
      </p:pic>
      <p:sp>
        <p:nvSpPr>
          <p:cNvPr id="9221" name="Text Box 5"/>
          <p:cNvSpPr txBox="1">
            <a:spLocks noChangeArrowheads="1"/>
          </p:cNvSpPr>
          <p:nvPr/>
        </p:nvSpPr>
        <p:spPr bwMode="auto">
          <a:xfrm>
            <a:off x="4800600" y="6629400"/>
            <a:ext cx="43434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r" eaLnBrk="1" hangingPunct="1">
              <a:spcBef>
                <a:spcPct val="50000"/>
              </a:spcBef>
            </a:pPr>
            <a:r>
              <a:rPr lang="en-US" sz="1000">
                <a:latin typeface="Comic Sans MS" pitchFamily="66" charset="0"/>
              </a:rPr>
              <a:t>Images: Sources Unknown</a:t>
            </a:r>
          </a:p>
        </p:txBody>
      </p:sp>
      <p:sp>
        <p:nvSpPr>
          <p:cNvPr id="9222" name="Text Box 5"/>
          <p:cNvSpPr txBox="1">
            <a:spLocks noChangeArrowheads="1"/>
          </p:cNvSpPr>
          <p:nvPr/>
        </p:nvSpPr>
        <p:spPr bwMode="auto">
          <a:xfrm>
            <a:off x="0" y="6621463"/>
            <a:ext cx="533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spcBef>
                <a:spcPct val="50000"/>
              </a:spcBef>
            </a:pPr>
            <a:r>
              <a:rPr lang="en-US" sz="1000">
                <a:latin typeface="Comic Sans MS" pitchFamily="66" charset="0"/>
              </a:rPr>
              <a:t>From the  </a:t>
            </a:r>
            <a:r>
              <a:rPr lang="en-US" sz="1000">
                <a:latin typeface="Comic Sans MS" pitchFamily="66" charset="0"/>
                <a:hlinkClick r:id="rId6"/>
              </a:rPr>
              <a:t>Virtual Microbiology Classroom</a:t>
            </a:r>
            <a:r>
              <a:rPr lang="en-US" sz="1000">
                <a:latin typeface="Comic Sans MS" pitchFamily="66" charset="0"/>
              </a:rPr>
              <a:t> on </a:t>
            </a:r>
            <a:r>
              <a:rPr lang="en-US" sz="1000">
                <a:latin typeface="Comic Sans MS" pitchFamily="66" charset="0"/>
                <a:hlinkClick r:id="rId7"/>
              </a:rPr>
              <a:t>ScienceProfOnline.com</a:t>
            </a:r>
            <a:endParaRPr lang="en-US" sz="1000">
              <a:latin typeface="Comic Sans MS" pitchFamily="66"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533400" y="146050"/>
            <a:ext cx="5105400" cy="1143000"/>
          </a:xfrm>
        </p:spPr>
        <p:txBody>
          <a:bodyPr/>
          <a:lstStyle/>
          <a:p>
            <a:pPr algn="l"/>
            <a:r>
              <a:rPr lang="en-US" sz="3200" b="1" smtClean="0">
                <a:latin typeface="Comic Sans MS" pitchFamily="66" charset="0"/>
              </a:rPr>
              <a:t>Lipopolysaccharide</a:t>
            </a:r>
            <a:r>
              <a:rPr lang="en-US" sz="3600" b="1" smtClean="0">
                <a:latin typeface="Comic Sans MS" pitchFamily="66" charset="0"/>
              </a:rPr>
              <a:t> </a:t>
            </a:r>
            <a:r>
              <a:rPr lang="en-US" sz="2000" smtClean="0">
                <a:latin typeface="Comic Sans MS" pitchFamily="66" charset="0"/>
              </a:rPr>
              <a:t>(LPS)</a:t>
            </a:r>
          </a:p>
        </p:txBody>
      </p:sp>
      <p:pic>
        <p:nvPicPr>
          <p:cNvPr id="819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46700" y="1524000"/>
            <a:ext cx="2909888"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Text Box 4"/>
          <p:cNvSpPr txBox="1">
            <a:spLocks noChangeArrowheads="1"/>
          </p:cNvSpPr>
          <p:nvPr/>
        </p:nvSpPr>
        <p:spPr bwMode="auto">
          <a:xfrm>
            <a:off x="5791200" y="6611938"/>
            <a:ext cx="3352800"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r" eaLnBrk="1" hangingPunct="1">
              <a:spcBef>
                <a:spcPct val="50000"/>
              </a:spcBef>
            </a:pPr>
            <a:r>
              <a:rPr lang="en-US" sz="1000">
                <a:latin typeface="Comic Sans MS" pitchFamily="66" charset="0"/>
              </a:rPr>
              <a:t>Image: </a:t>
            </a:r>
            <a:r>
              <a:rPr lang="en-US" sz="1000">
                <a:latin typeface="Comic Sans MS" pitchFamily="66" charset="0"/>
                <a:hlinkClick r:id="rId4"/>
              </a:rPr>
              <a:t>Lipopolysaccharide</a:t>
            </a:r>
            <a:r>
              <a:rPr lang="en-US" sz="1000">
                <a:latin typeface="Comic Sans MS" pitchFamily="66" charset="0"/>
              </a:rPr>
              <a:t>, Wiki</a:t>
            </a:r>
          </a:p>
        </p:txBody>
      </p:sp>
      <p:sp>
        <p:nvSpPr>
          <p:cNvPr id="8197" name="TextBox 7"/>
          <p:cNvSpPr txBox="1">
            <a:spLocks noChangeArrowheads="1"/>
          </p:cNvSpPr>
          <p:nvPr/>
        </p:nvSpPr>
        <p:spPr bwMode="auto">
          <a:xfrm>
            <a:off x="838200" y="1371600"/>
            <a:ext cx="4267200" cy="5139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buFont typeface="Arial" charset="0"/>
              <a:buChar char="•"/>
            </a:pPr>
            <a:r>
              <a:rPr lang="en-US" sz="1600" dirty="0">
                <a:latin typeface="Comic Sans MS" pitchFamily="66" charset="0"/>
              </a:rPr>
              <a:t>LPS is a lipid-sugar.</a:t>
            </a:r>
          </a:p>
          <a:p>
            <a:pPr eaLnBrk="1" hangingPunct="1">
              <a:buFont typeface="Arial" charset="0"/>
              <a:buChar char="•"/>
            </a:pPr>
            <a:endParaRPr lang="en-US" sz="1600" dirty="0">
              <a:latin typeface="Comic Sans MS" pitchFamily="66" charset="0"/>
            </a:endParaRPr>
          </a:p>
          <a:p>
            <a:pPr eaLnBrk="1" hangingPunct="1">
              <a:buFont typeface="Arial" charset="0"/>
              <a:buChar char="•"/>
            </a:pPr>
            <a:r>
              <a:rPr lang="en-US" sz="1600" dirty="0">
                <a:latin typeface="Comic Sans MS" pitchFamily="66" charset="0"/>
              </a:rPr>
              <a:t>Lipid portion is known as </a:t>
            </a:r>
            <a:r>
              <a:rPr lang="en-US" sz="1400" b="1" dirty="0">
                <a:latin typeface="Comic Sans MS" pitchFamily="66" charset="0"/>
              </a:rPr>
              <a:t> </a:t>
            </a:r>
            <a:r>
              <a:rPr lang="en-US" b="1" dirty="0">
                <a:solidFill>
                  <a:schemeClr val="bg2"/>
                </a:solidFill>
                <a:latin typeface="Comic Sans MS" pitchFamily="66" charset="0"/>
              </a:rPr>
              <a:t>lipid-A</a:t>
            </a:r>
            <a:r>
              <a:rPr lang="en-US" sz="1800" dirty="0">
                <a:latin typeface="Comic Sans MS" pitchFamily="66" charset="0"/>
              </a:rPr>
              <a:t>.</a:t>
            </a:r>
          </a:p>
          <a:p>
            <a:pPr eaLnBrk="1" hangingPunct="1">
              <a:buFont typeface="Arial" charset="0"/>
              <a:buChar char="•"/>
            </a:pPr>
            <a:endParaRPr lang="en-US" sz="1600" dirty="0">
              <a:latin typeface="Comic Sans MS" pitchFamily="66" charset="0"/>
            </a:endParaRPr>
          </a:p>
          <a:p>
            <a:pPr eaLnBrk="1" hangingPunct="1">
              <a:buFont typeface="Arial" charset="0"/>
              <a:buChar char="•"/>
            </a:pPr>
            <a:r>
              <a:rPr lang="en-US" sz="1600" dirty="0">
                <a:latin typeface="Comic Sans MS" pitchFamily="66" charset="0"/>
              </a:rPr>
              <a:t>Dead </a:t>
            </a:r>
            <a:r>
              <a:rPr lang="en-US" sz="1600" b="1" dirty="0">
                <a:latin typeface="Comic Sans MS" pitchFamily="66" charset="0"/>
                <a:hlinkClick r:id="rId5"/>
              </a:rPr>
              <a:t>Gram-negative</a:t>
            </a:r>
            <a:r>
              <a:rPr lang="en-US" sz="1600" dirty="0">
                <a:latin typeface="Comic Sans MS" pitchFamily="66" charset="0"/>
              </a:rPr>
              <a:t> bacteria release lipid-A when this outer membrane disintegrates.</a:t>
            </a:r>
          </a:p>
          <a:p>
            <a:pPr eaLnBrk="1" hangingPunct="1">
              <a:buFont typeface="Arial" charset="0"/>
              <a:buChar char="•"/>
            </a:pPr>
            <a:endParaRPr lang="en-US" sz="1600" dirty="0">
              <a:latin typeface="Comic Sans MS" pitchFamily="66" charset="0"/>
            </a:endParaRPr>
          </a:p>
          <a:p>
            <a:pPr eaLnBrk="1" hangingPunct="1">
              <a:buFont typeface="Arial" charset="0"/>
              <a:buChar char="•"/>
            </a:pPr>
            <a:r>
              <a:rPr lang="en-US" sz="1600" dirty="0">
                <a:latin typeface="Comic Sans MS" pitchFamily="66" charset="0"/>
              </a:rPr>
              <a:t>In animals with a Gram-negative bacterial infection, free lipid-A may trigger fever, vasodilation, inflammation, shock and blood clotting.</a:t>
            </a:r>
          </a:p>
          <a:p>
            <a:pPr eaLnBrk="1" hangingPunct="1">
              <a:buFont typeface="Arial" charset="0"/>
              <a:buChar char="•"/>
            </a:pPr>
            <a:endParaRPr lang="en-US" sz="1600" dirty="0">
              <a:latin typeface="Comic Sans MS" pitchFamily="66" charset="0"/>
            </a:endParaRPr>
          </a:p>
          <a:p>
            <a:pPr eaLnBrk="1" hangingPunct="1">
              <a:buFont typeface="Arial" charset="0"/>
              <a:buChar char="•"/>
            </a:pPr>
            <a:r>
              <a:rPr lang="en-US" sz="1600" dirty="0">
                <a:latin typeface="Comic Sans MS" pitchFamily="66" charset="0"/>
              </a:rPr>
              <a:t>Killing large numbers of Gram-negative bacteria with antimicrobial drugs releases lots of lipid-A, which can threaten the patient more than the presence of live Gram-negative bacteria.</a:t>
            </a:r>
          </a:p>
          <a:p>
            <a:pPr eaLnBrk="1" hangingPunct="1">
              <a:buFont typeface="Arial" charset="0"/>
              <a:buChar char="•"/>
            </a:pPr>
            <a:endParaRPr lang="en-US" sz="1600" dirty="0">
              <a:latin typeface="Comic Sans MS" pitchFamily="66" charset="0"/>
            </a:endParaRPr>
          </a:p>
        </p:txBody>
      </p:sp>
      <p:sp>
        <p:nvSpPr>
          <p:cNvPr id="8198" name="Text Box 5"/>
          <p:cNvSpPr txBox="1">
            <a:spLocks noChangeArrowheads="1"/>
          </p:cNvSpPr>
          <p:nvPr/>
        </p:nvSpPr>
        <p:spPr bwMode="auto">
          <a:xfrm>
            <a:off x="0" y="6621463"/>
            <a:ext cx="533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spcBef>
                <a:spcPct val="50000"/>
              </a:spcBef>
            </a:pPr>
            <a:r>
              <a:rPr lang="en-US" sz="1000">
                <a:latin typeface="Comic Sans MS" pitchFamily="66" charset="0"/>
              </a:rPr>
              <a:t>From the  </a:t>
            </a:r>
            <a:r>
              <a:rPr lang="en-US" sz="1000">
                <a:latin typeface="Comic Sans MS" pitchFamily="66" charset="0"/>
                <a:hlinkClick r:id="rId6"/>
              </a:rPr>
              <a:t>Virtual Microbiology Classroom</a:t>
            </a:r>
            <a:r>
              <a:rPr lang="en-US" sz="1000">
                <a:latin typeface="Comic Sans MS" pitchFamily="66" charset="0"/>
              </a:rPr>
              <a:t> on </a:t>
            </a:r>
            <a:r>
              <a:rPr lang="en-US" sz="1000">
                <a:latin typeface="Comic Sans MS" pitchFamily="66" charset="0"/>
                <a:hlinkClick r:id="rId7"/>
              </a:rPr>
              <a:t>ScienceProfOnline.com</a:t>
            </a:r>
            <a:endParaRPr lang="en-US" sz="1000">
              <a:latin typeface="Comic Sans MS" pitchFamily="66" charset="0"/>
            </a:endParaRPr>
          </a:p>
        </p:txBody>
      </p:sp>
      <p:sp>
        <p:nvSpPr>
          <p:cNvPr id="8199" name="Rectangle 2"/>
          <p:cNvSpPr txBox="1">
            <a:spLocks noChangeArrowheads="1"/>
          </p:cNvSpPr>
          <p:nvPr/>
        </p:nvSpPr>
        <p:spPr bwMode="auto">
          <a:xfrm>
            <a:off x="5480050" y="225425"/>
            <a:ext cx="3276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r>
              <a:rPr lang="en-US" b="1" i="1" dirty="0">
                <a:solidFill>
                  <a:srgbClr val="FF0000"/>
                </a:solidFill>
                <a:latin typeface="Comic Sans MS" pitchFamily="66" charset="0"/>
              </a:rPr>
              <a:t>Q: </a:t>
            </a:r>
            <a:r>
              <a:rPr lang="en-US" i="1" dirty="0">
                <a:solidFill>
                  <a:schemeClr val="tx2"/>
                </a:solidFill>
                <a:latin typeface="Comic Sans MS" pitchFamily="66" charset="0"/>
              </a:rPr>
              <a:t>Why are these differences in cell wall structure so important?</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274638"/>
            <a:ext cx="5181600" cy="2773362"/>
          </a:xfrm>
        </p:spPr>
        <p:txBody>
          <a:bodyPr/>
          <a:lstStyle/>
          <a:p>
            <a:r>
              <a:rPr lang="en-US" sz="3200" dirty="0" smtClean="0">
                <a:solidFill>
                  <a:srgbClr val="FF0000"/>
                </a:solidFill>
                <a:latin typeface="Stencil" pitchFamily="82" charset="0"/>
              </a:rPr>
              <a:t>Chemical Warfare </a:t>
            </a:r>
            <a:r>
              <a:rPr lang="en-US" sz="3200" dirty="0" smtClean="0">
                <a:latin typeface="Stencil" pitchFamily="82" charset="0"/>
              </a:rPr>
              <a:t/>
            </a:r>
            <a:br>
              <a:rPr lang="en-US" sz="3200" dirty="0" smtClean="0">
                <a:latin typeface="Stencil" pitchFamily="82" charset="0"/>
              </a:rPr>
            </a:br>
            <a:r>
              <a:rPr lang="en-US" sz="2800" dirty="0" smtClean="0">
                <a:latin typeface="Comic Sans MS" pitchFamily="66" charset="0"/>
              </a:rPr>
              <a:t>Between Species</a:t>
            </a:r>
            <a:br>
              <a:rPr lang="en-US" sz="2800" dirty="0" smtClean="0">
                <a:latin typeface="Comic Sans MS" pitchFamily="66" charset="0"/>
              </a:rPr>
            </a:br>
            <a:r>
              <a:rPr lang="en-US" sz="1050" dirty="0" smtClean="0">
                <a:latin typeface="Comic Sans MS" pitchFamily="66" charset="0"/>
              </a:rPr>
              <a:t/>
            </a:r>
            <a:br>
              <a:rPr lang="en-US" sz="1050" dirty="0" smtClean="0">
                <a:latin typeface="Comic Sans MS" pitchFamily="66" charset="0"/>
              </a:rPr>
            </a:br>
            <a:r>
              <a:rPr lang="en-US" sz="2000" b="1" dirty="0" smtClean="0">
                <a:latin typeface="Comic Sans MS" pitchFamily="66" charset="0"/>
              </a:rPr>
              <a:t>&amp; </a:t>
            </a:r>
            <a:r>
              <a:rPr lang="en-US" sz="2800" dirty="0" smtClean="0">
                <a:latin typeface="Comic Sans MS" pitchFamily="66" charset="0"/>
              </a:rPr>
              <a:t/>
            </a:r>
            <a:br>
              <a:rPr lang="en-US" sz="2800" dirty="0" smtClean="0">
                <a:latin typeface="Comic Sans MS" pitchFamily="66" charset="0"/>
              </a:rPr>
            </a:br>
            <a:r>
              <a:rPr lang="en-US" sz="1200" dirty="0" smtClean="0">
                <a:latin typeface="Comic Sans MS" pitchFamily="66" charset="0"/>
              </a:rPr>
              <a:t/>
            </a:r>
            <a:br>
              <a:rPr lang="en-US" sz="1200" dirty="0" smtClean="0">
                <a:latin typeface="Comic Sans MS" pitchFamily="66" charset="0"/>
              </a:rPr>
            </a:br>
            <a:r>
              <a:rPr lang="en-US" sz="2800" dirty="0" smtClean="0">
                <a:latin typeface="Comic Sans MS" pitchFamily="66" charset="0"/>
              </a:rPr>
              <a:t>Selective Toxicity of Antimicrobials</a:t>
            </a:r>
          </a:p>
        </p:txBody>
      </p:sp>
      <p:sp>
        <p:nvSpPr>
          <p:cNvPr id="11267" name="Text Box 5"/>
          <p:cNvSpPr txBox="1">
            <a:spLocks noChangeArrowheads="1"/>
          </p:cNvSpPr>
          <p:nvPr/>
        </p:nvSpPr>
        <p:spPr bwMode="auto">
          <a:xfrm>
            <a:off x="0" y="6621463"/>
            <a:ext cx="4572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spcBef>
                <a:spcPct val="50000"/>
              </a:spcBef>
            </a:pPr>
            <a:r>
              <a:rPr lang="en-US" sz="1000">
                <a:latin typeface="Comic Sans MS" pitchFamily="66" charset="0"/>
              </a:rPr>
              <a:t>From the  </a:t>
            </a:r>
            <a:r>
              <a:rPr lang="en-US" sz="1000">
                <a:latin typeface="Comic Sans MS" pitchFamily="66" charset="0"/>
                <a:hlinkClick r:id="rId2"/>
              </a:rPr>
              <a:t>Virtual Microbiology Classroom</a:t>
            </a:r>
            <a:r>
              <a:rPr lang="en-US" sz="1000">
                <a:latin typeface="Comic Sans MS" pitchFamily="66" charset="0"/>
              </a:rPr>
              <a:t> on </a:t>
            </a:r>
            <a:r>
              <a:rPr lang="en-US" sz="1000">
                <a:latin typeface="Comic Sans MS" pitchFamily="66" charset="0"/>
                <a:hlinkClick r:id="rId3"/>
              </a:rPr>
              <a:t>ScienceProfOnline.com</a:t>
            </a:r>
            <a:endParaRPr lang="en-US" sz="1000">
              <a:latin typeface="Comic Sans MS" pitchFamily="66" charset="0"/>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47800" y="3257914"/>
            <a:ext cx="3283185" cy="27043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269" name="Text Box 6"/>
          <p:cNvSpPr txBox="1">
            <a:spLocks noChangeArrowheads="1"/>
          </p:cNvSpPr>
          <p:nvPr/>
        </p:nvSpPr>
        <p:spPr bwMode="auto">
          <a:xfrm>
            <a:off x="5257800" y="6621463"/>
            <a:ext cx="3886200"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r" eaLnBrk="1" hangingPunct="1">
              <a:spcBef>
                <a:spcPct val="50000"/>
              </a:spcBef>
            </a:pPr>
            <a:r>
              <a:rPr lang="en-US" sz="1000">
                <a:latin typeface="Comic Sans MS" pitchFamily="66" charset="0"/>
              </a:rPr>
              <a:t>Image: </a:t>
            </a:r>
            <a:r>
              <a:rPr lang="en-US" sz="1000" i="1">
                <a:latin typeface="Comic Sans MS" pitchFamily="66" charset="0"/>
              </a:rPr>
              <a:t>Penicillium</a:t>
            </a:r>
            <a:r>
              <a:rPr lang="en-US" sz="1000">
                <a:latin typeface="Comic Sans MS" pitchFamily="66" charset="0"/>
              </a:rPr>
              <a:t> mold growing on plate of Staph, </a:t>
            </a:r>
            <a:r>
              <a:rPr lang="en-US" sz="1000">
                <a:latin typeface="Comic Sans MS" pitchFamily="66" charset="0"/>
                <a:hlinkClick r:id="rId5"/>
              </a:rPr>
              <a:t>Tom Volk</a:t>
            </a:r>
            <a:endParaRPr lang="en-US" sz="1000">
              <a:latin typeface="Comic Sans MS" pitchFamily="66" charset="0"/>
            </a:endParaRPr>
          </a:p>
        </p:txBody>
      </p:sp>
      <p:pic>
        <p:nvPicPr>
          <p:cNvPr id="11270" name="Picture 1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757068" y="3589149"/>
            <a:ext cx="2887663"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txBox="1">
            <a:spLocks noChangeArrowheads="1"/>
          </p:cNvSpPr>
          <p:nvPr/>
        </p:nvSpPr>
        <p:spPr bwMode="auto">
          <a:xfrm>
            <a:off x="5940425" y="609600"/>
            <a:ext cx="2520950" cy="251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eaLnBrk="1" hangingPunct="1"/>
            <a:r>
              <a:rPr lang="en-US" sz="2400" b="1" i="1" dirty="0">
                <a:solidFill>
                  <a:srgbClr val="FF0000"/>
                </a:solidFill>
                <a:latin typeface="Comic Sans MS" pitchFamily="66" charset="0"/>
              </a:rPr>
              <a:t>Q: </a:t>
            </a:r>
            <a:r>
              <a:rPr lang="en-US" sz="2400" i="1" dirty="0">
                <a:solidFill>
                  <a:schemeClr val="tx2"/>
                </a:solidFill>
                <a:latin typeface="Comic Sans MS" pitchFamily="66" charset="0"/>
              </a:rPr>
              <a:t>Why are these differences in cell wall structure so important?</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DELIMITERS" val="3.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16430</TotalTime>
  <Words>2800</Words>
  <Application>Microsoft Office PowerPoint</Application>
  <PresentationFormat>On-screen Show (4:3)</PresentationFormat>
  <Paragraphs>424</Paragraphs>
  <Slides>30</Slides>
  <Notes>25</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Default Design</vt:lpstr>
      <vt:lpstr>PowerPoint Presentation</vt:lpstr>
      <vt:lpstr>PowerPoint Presentation</vt:lpstr>
      <vt:lpstr>Bacterial Cell Wall</vt:lpstr>
      <vt:lpstr>PowerPoint Presentation</vt:lpstr>
      <vt:lpstr>Bacterial Cell Wall  Gram-Positive</vt:lpstr>
      <vt:lpstr>Bacterial Cell Wall Gram-Negative</vt:lpstr>
      <vt:lpstr>Prokaryotes - Cell Wall Gram-Positive &amp; Gram-Negative</vt:lpstr>
      <vt:lpstr>Lipopolysaccharide (LPS)</vt:lpstr>
      <vt:lpstr>Chemical Warfare  Between Species  &amp;   Selective Toxicity of Antimicrobials</vt:lpstr>
      <vt:lpstr>Beta-lactam Antibiotics</vt:lpstr>
      <vt:lpstr>PowerPoint Presentation</vt:lpstr>
      <vt:lpstr>Beta-lactam Antibiotic Resistance </vt:lpstr>
      <vt:lpstr>REVIEW!</vt:lpstr>
      <vt:lpstr>Meet the Microbes: Staphylococcus sp. </vt:lpstr>
      <vt:lpstr>Meet the Microbe:  Escherichia coli</vt:lpstr>
      <vt:lpstr>REVIEW!</vt:lpstr>
      <vt:lpstr>Differential Stains</vt:lpstr>
      <vt:lpstr>Gram Stain</vt:lpstr>
      <vt:lpstr>Gram Stain  Examples</vt:lpstr>
      <vt:lpstr>REVIEW!</vt:lpstr>
      <vt:lpstr>Bacterial Cell Wall</vt:lpstr>
      <vt:lpstr>Mycobacterial Cell Wall</vt:lpstr>
      <vt:lpstr>Acid-fast Stain</vt:lpstr>
      <vt:lpstr>Acid Fast Stain  Examples </vt:lpstr>
      <vt:lpstr>PowerPoint Presentation</vt:lpstr>
      <vt:lpstr>REVIEW!</vt:lpstr>
      <vt:lpstr>Bacterial Cell Wall</vt:lpstr>
      <vt:lpstr>Meet the Microbe: Mycoplasma pneumoniae</vt:lpstr>
      <vt:lpstr>PowerPoint Presentation</vt:lpstr>
      <vt:lpstr>         Are microbes intimidating you?  Do yourself a favor. Use the…                 Virtual Microbiology                        Classroom (VMC) !  The VMC is full of resources to help you succeed, including:</vt:lpstr>
    </vt:vector>
  </TitlesOfParts>
  <Company>Online Education Resources, LLC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Bacterial Cell Wall and Differential Staining</dc:title>
  <dc:subject>differential bacterial staining</dc:subject>
  <dc:creator>Tami Port</dc:creator>
  <cp:keywords>differential stain bacteria, gram stain,acid fast stain, bacterial cell wall structure</cp:keywords>
  <dc:description>PowerPoint lecture on the Bacterial Cell Wall and Differential Staining used in an actual college microbiology classroom.</dc:description>
  <cp:lastModifiedBy>Tami</cp:lastModifiedBy>
  <cp:revision>179</cp:revision>
  <dcterms:created xsi:type="dcterms:W3CDTF">2007-05-07T15:25:22Z</dcterms:created>
  <dcterms:modified xsi:type="dcterms:W3CDTF">2013-09-09T14:51:53Z</dcterms:modified>
  <cp:category>Microbiology Lecture PowerPoint</cp:category>
</cp:coreProperties>
</file>